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297" r:id="rId3"/>
    <p:sldId id="265" r:id="rId4"/>
    <p:sldId id="266" r:id="rId5"/>
    <p:sldId id="314" r:id="rId6"/>
    <p:sldId id="299" r:id="rId7"/>
    <p:sldId id="271" r:id="rId8"/>
    <p:sldId id="272" r:id="rId9"/>
    <p:sldId id="278" r:id="rId10"/>
    <p:sldId id="283" r:id="rId11"/>
    <p:sldId id="275" r:id="rId12"/>
    <p:sldId id="276" r:id="rId13"/>
    <p:sldId id="282" r:id="rId14"/>
    <p:sldId id="280" r:id="rId15"/>
    <p:sldId id="284" r:id="rId16"/>
    <p:sldId id="285" r:id="rId17"/>
    <p:sldId id="301" r:id="rId18"/>
    <p:sldId id="303" r:id="rId19"/>
    <p:sldId id="316" r:id="rId20"/>
    <p:sldId id="304" r:id="rId21"/>
    <p:sldId id="309" r:id="rId22"/>
    <p:sldId id="310" r:id="rId23"/>
    <p:sldId id="312" r:id="rId24"/>
    <p:sldId id="293"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CCFF"/>
    <a:srgbClr val="000099"/>
    <a:srgbClr val="0000FF"/>
    <a:srgbClr val="FF00FF"/>
    <a:srgbClr val="0066FF"/>
    <a:srgbClr val="008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3399" autoAdjust="0"/>
    <p:restoredTop sz="94660"/>
  </p:normalViewPr>
  <p:slideViewPr>
    <p:cSldViewPr>
      <p:cViewPr>
        <p:scale>
          <a:sx n="66" d="100"/>
          <a:sy n="66" d="100"/>
        </p:scale>
        <p:origin x="-2214" y="-1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5C0FDD1-4E8E-453C-A2D7-72A7A0F8439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3D324F4-C0CA-48F9-B5ED-2B842108FE7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EE95C80-CB3F-4222-A7F1-0B6BB9357DF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ED094E-5C60-4D48-B350-75926F0E4FF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D9F672C-7855-40FF-8390-4BB1E913BC6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0F8864E-4882-4CF0-8298-68973D0343F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A9E35A6-D068-41D5-9F42-DA698BF352C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36BEA19-239D-464C-80FA-1438376185A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3C2750B-658B-4E2D-A0AF-1A4BE049968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127F881-48E2-4B9A-8C09-EE962FD1720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EE91B20-AB1B-4433-B55D-D0A4C99E679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BEBCF72-ADC3-4113-9007-F0EE9235A42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audio" Target="file:///D:\BGDT%20_MN\MUA%20XUAN\NHO\KPKH\MP%203\Copy%20of%201.NgayTetQueEm.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audio" Target="file:///D:\BGDT_MN%20&#272;AI%20MINH\NHO\MUA%20XUAN\NHO\KPKH\MP%203\1.NgayTetQueEm.mp3"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EJ0201"/>
          <p:cNvPicPr>
            <a:picLocks noChangeAspect="1" noChangeArrowheads="1"/>
          </p:cNvPicPr>
          <p:nvPr/>
        </p:nvPicPr>
        <p:blipFill>
          <a:blip r:embed="rId3"/>
          <a:srcRect/>
          <a:stretch>
            <a:fillRect/>
          </a:stretch>
        </p:blipFill>
        <p:spPr bwMode="auto">
          <a:xfrm>
            <a:off x="-152400" y="-381000"/>
            <a:ext cx="9652000" cy="7696200"/>
          </a:xfrm>
          <a:prstGeom prst="rect">
            <a:avLst/>
          </a:prstGeom>
          <a:noFill/>
          <a:ln w="9525">
            <a:noFill/>
            <a:miter lim="800000"/>
            <a:headEnd/>
            <a:tailEnd/>
          </a:ln>
        </p:spPr>
      </p:pic>
      <p:sp>
        <p:nvSpPr>
          <p:cNvPr id="46090" name="WordArt 10"/>
          <p:cNvSpPr>
            <a:spLocks noChangeArrowheads="1" noChangeShapeType="1" noTextEdit="1"/>
          </p:cNvSpPr>
          <p:nvPr/>
        </p:nvSpPr>
        <p:spPr bwMode="auto">
          <a:xfrm>
            <a:off x="1905000" y="2438400"/>
            <a:ext cx="5638800" cy="685800"/>
          </a:xfrm>
          <a:prstGeom prst="rect">
            <a:avLst/>
          </a:prstGeom>
        </p:spPr>
        <p:txBody>
          <a:bodyPr wrap="none" fromWordArt="1">
            <a:prstTxWarp prst="textPlain">
              <a:avLst>
                <a:gd name="adj" fmla="val 50000"/>
              </a:avLst>
            </a:prstTxWarp>
          </a:bodyPr>
          <a:lstStyle/>
          <a:p>
            <a:pPr algn="ctr"/>
            <a:r>
              <a:rPr lang="en-US" sz="500" kern="10">
                <a:ln w="19050">
                  <a:solidFill>
                    <a:schemeClr val="tx2"/>
                  </a:solidFill>
                  <a:round/>
                  <a:headEnd/>
                  <a:tailEnd/>
                </a:ln>
                <a:solidFill>
                  <a:srgbClr val="FF00FF"/>
                </a:solidFill>
                <a:effectLst>
                  <a:outerShdw dist="35921" dir="2700000" algn="ctr" rotWithShape="0">
                    <a:srgbClr val="990000"/>
                  </a:outerShdw>
                </a:effectLst>
                <a:latin typeface="Times New Roman"/>
                <a:cs typeface="Times New Roman"/>
              </a:rPr>
              <a:t>CHỦ </a:t>
            </a:r>
            <a:r>
              <a:rPr lang="en-US" sz="500" kern="10" smtClean="0">
                <a:ln w="19050">
                  <a:solidFill>
                    <a:schemeClr val="tx2"/>
                  </a:solidFill>
                  <a:round/>
                  <a:headEnd/>
                  <a:tailEnd/>
                </a:ln>
                <a:solidFill>
                  <a:srgbClr val="FF00FF"/>
                </a:solidFill>
                <a:effectLst>
                  <a:outerShdw dist="35921" dir="2700000" algn="ctr" rotWithShape="0">
                    <a:srgbClr val="990000"/>
                  </a:outerShdw>
                </a:effectLst>
                <a:latin typeface="Times New Roman"/>
                <a:cs typeface="Times New Roman"/>
              </a:rPr>
              <a:t>ĐỀ: </a:t>
            </a:r>
            <a:r>
              <a:rPr lang="en-US" sz="500" kern="10">
                <a:ln w="19050">
                  <a:solidFill>
                    <a:schemeClr val="tx2"/>
                  </a:solidFill>
                  <a:round/>
                  <a:headEnd/>
                  <a:tailEnd/>
                </a:ln>
                <a:solidFill>
                  <a:srgbClr val="FF00FF"/>
                </a:solidFill>
                <a:effectLst>
                  <a:outerShdw dist="35921" dir="2700000" algn="ctr" rotWithShape="0">
                    <a:srgbClr val="990000"/>
                  </a:outerShdw>
                </a:effectLst>
                <a:latin typeface="Times New Roman"/>
                <a:cs typeface="Times New Roman"/>
              </a:rPr>
              <a:t>TẾT VÀ MÙA XUÂN</a:t>
            </a:r>
          </a:p>
        </p:txBody>
      </p:sp>
      <p:pic>
        <p:nvPicPr>
          <p:cNvPr id="46096" name="Copy of 1.NgayTetQueEm.mp3">
            <a:hlinkClick r:id="" action="ppaction://media"/>
          </p:cNvPr>
          <p:cNvPicPr>
            <a:picLocks noRot="1" noChangeAspect="1" noChangeArrowheads="1"/>
          </p:cNvPicPr>
          <p:nvPr>
            <a:audioFile r:link="rId1"/>
          </p:nvPr>
        </p:nvPicPr>
        <p:blipFill>
          <a:blip r:embed="rId4"/>
          <a:srcRect/>
          <a:stretch>
            <a:fillRect/>
          </a:stretch>
        </p:blipFill>
        <p:spPr bwMode="auto">
          <a:xfrm>
            <a:off x="8305800" y="5657780"/>
            <a:ext cx="285820" cy="285820"/>
          </a:xfrm>
          <a:prstGeom prst="rect">
            <a:avLst/>
          </a:prstGeom>
          <a:noFill/>
        </p:spPr>
      </p:pic>
      <p:sp>
        <p:nvSpPr>
          <p:cNvPr id="13" name="TextBox 12"/>
          <p:cNvSpPr txBox="1"/>
          <p:nvPr/>
        </p:nvSpPr>
        <p:spPr>
          <a:xfrm>
            <a:off x="1219200" y="762000"/>
            <a:ext cx="7086600" cy="707886"/>
          </a:xfrm>
          <a:prstGeom prst="rect">
            <a:avLst/>
          </a:prstGeom>
          <a:noFill/>
        </p:spPr>
        <p:txBody>
          <a:bodyPr wrap="square" rtlCol="0">
            <a:spAutoFit/>
          </a:bodyPr>
          <a:lstStyle/>
          <a:p>
            <a:pPr algn="ctr"/>
            <a:r>
              <a:rPr lang="en-US" sz="2000" smtClean="0">
                <a:solidFill>
                  <a:srgbClr val="0066FF"/>
                </a:solidFill>
                <a:latin typeface="Times New Roman" pitchFamily="18" charset="0"/>
                <a:cs typeface="Times New Roman" pitchFamily="18" charset="0"/>
              </a:rPr>
              <a:t>PHÒNG GIÁO DỤC &amp; ĐÀO TẠO HUYỆN GIA LÂM</a:t>
            </a:r>
          </a:p>
          <a:p>
            <a:pPr algn="ctr"/>
            <a:r>
              <a:rPr lang="en-US" sz="2000" smtClean="0">
                <a:solidFill>
                  <a:srgbClr val="0066FF"/>
                </a:solidFill>
                <a:latin typeface="Times New Roman" pitchFamily="18" charset="0"/>
                <a:cs typeface="Times New Roman" pitchFamily="18" charset="0"/>
              </a:rPr>
              <a:t>TRƯỜNG MẦM NON HOA SỮA</a:t>
            </a:r>
            <a:endParaRPr lang="en-US" sz="2000">
              <a:solidFill>
                <a:srgbClr val="0066FF"/>
              </a:solidFill>
              <a:latin typeface="Times New Roman" pitchFamily="18" charset="0"/>
              <a:cs typeface="Times New Roman" pitchFamily="18" charset="0"/>
            </a:endParaRPr>
          </a:p>
        </p:txBody>
      </p:sp>
      <p:sp>
        <p:nvSpPr>
          <p:cNvPr id="14" name="TextBox 13"/>
          <p:cNvSpPr txBox="1"/>
          <p:nvPr/>
        </p:nvSpPr>
        <p:spPr>
          <a:xfrm>
            <a:off x="2895600" y="4648200"/>
            <a:ext cx="4293740" cy="584775"/>
          </a:xfrm>
          <a:prstGeom prst="rect">
            <a:avLst/>
          </a:prstGeom>
          <a:noFill/>
        </p:spPr>
        <p:txBody>
          <a:bodyPr wrap="none" rtlCol="0">
            <a:spAutoFit/>
          </a:bodyPr>
          <a:lstStyle/>
          <a:p>
            <a:r>
              <a:rPr lang="en-US" sz="3200" smtClean="0">
                <a:solidFill>
                  <a:srgbClr val="0066FF"/>
                </a:solidFill>
                <a:latin typeface="Times New Roman" pitchFamily="18" charset="0"/>
                <a:cs typeface="Times New Roman" pitchFamily="18" charset="0"/>
              </a:rPr>
              <a:t>Đối tượng: Trẻ 5 – 6 tuổi</a:t>
            </a:r>
            <a:endParaRPr lang="en-US" sz="3200">
              <a:solidFill>
                <a:srgbClr val="0066FF"/>
              </a:solidFill>
              <a:latin typeface="Times New Roman" pitchFamily="18" charset="0"/>
              <a:cs typeface="Times New Roman" pitchFamily="18" charset="0"/>
            </a:endParaRPr>
          </a:p>
        </p:txBody>
      </p:sp>
      <p:sp>
        <p:nvSpPr>
          <p:cNvPr id="15" name="TextBox 14"/>
          <p:cNvSpPr txBox="1"/>
          <p:nvPr/>
        </p:nvSpPr>
        <p:spPr>
          <a:xfrm>
            <a:off x="2819400" y="3810000"/>
            <a:ext cx="4095993" cy="584775"/>
          </a:xfrm>
          <a:prstGeom prst="rect">
            <a:avLst/>
          </a:prstGeom>
          <a:noFill/>
        </p:spPr>
        <p:txBody>
          <a:bodyPr wrap="none" rtlCol="0">
            <a:spAutoFit/>
          </a:bodyPr>
          <a:lstStyle/>
          <a:p>
            <a:r>
              <a:rPr lang="en-US" sz="3200" smtClean="0">
                <a:solidFill>
                  <a:srgbClr val="0066FF"/>
                </a:solidFill>
                <a:latin typeface="Times New Roman" pitchFamily="18" charset="0"/>
                <a:cs typeface="Times New Roman" pitchFamily="18" charset="0"/>
              </a:rPr>
              <a:t>Đề tài: Ngày tết quê em</a:t>
            </a:r>
            <a:endParaRPr lang="en-US" sz="3200">
              <a:solidFill>
                <a:srgbClr val="0066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46090"/>
                                        </p:tgtEl>
                                        <p:attrNameLst>
                                          <p:attrName>style.visibility</p:attrName>
                                        </p:attrNameLst>
                                      </p:cBhvr>
                                      <p:to>
                                        <p:strVal val="visible"/>
                                      </p:to>
                                    </p:set>
                                    <p:animEffect transition="in" filter="plus(in)">
                                      <p:cBhvr>
                                        <p:cTn id="7" dur="2000"/>
                                        <p:tgtEl>
                                          <p:spTgt spid="46090"/>
                                        </p:tgtEl>
                                      </p:cBhvr>
                                    </p:animEffect>
                                  </p:childTnLst>
                                </p:cTn>
                              </p:par>
                            </p:childTnLst>
                          </p:cTn>
                        </p:par>
                        <p:par>
                          <p:cTn id="8" fill="hold">
                            <p:stCondLst>
                              <p:cond delay="2000"/>
                            </p:stCondLst>
                            <p:childTnLst>
                              <p:par>
                                <p:cTn id="9" presetID="1" presetClass="mediacall" presetSubtype="0" fill="hold" nodeType="afterEffect">
                                  <p:stCondLst>
                                    <p:cond delay="0"/>
                                  </p:stCondLst>
                                  <p:childTnLst>
                                    <p:cmd type="call" cmd="playFrom(0.0)">
                                      <p:cBhvr>
                                        <p:cTn id="10" dur="192480" fill="hold"/>
                                        <p:tgtEl>
                                          <p:spTgt spid="4609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46096"/>
                </p:tgtEl>
              </p:cMediaNode>
            </p:audio>
          </p:childTnLst>
        </p:cTn>
      </p:par>
    </p:tnLst>
    <p:bldLst>
      <p:bldP spid="4609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5715000"/>
            <a:ext cx="8229600" cy="1143000"/>
          </a:xfrm>
        </p:spPr>
        <p:txBody>
          <a:bodyPr/>
          <a:lstStyle/>
          <a:p>
            <a:r>
              <a:rPr lang="en-US" sz="9600" b="1">
                <a:solidFill>
                  <a:srgbClr val="0000FF"/>
                </a:solidFill>
                <a:latin typeface=".VnAvant" pitchFamily="34" charset="0"/>
              </a:rPr>
              <a:t>Møt tÕt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p:txBody>
          <a:bodyPr/>
          <a:lstStyle/>
          <a:p>
            <a:r>
              <a:rPr lang="en-US" b="1">
                <a:solidFill>
                  <a:srgbClr val="FF0000"/>
                </a:solidFill>
              </a:rPr>
              <a:t>Mâm ngũ quả</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b="1">
                <a:solidFill>
                  <a:srgbClr val="0000FF"/>
                </a:solidFill>
              </a:rPr>
              <a:t>Mâm ngũ quả</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24" name="Text Box 4"/>
          <p:cNvSpPr txBox="1">
            <a:spLocks noChangeArrowheads="1"/>
          </p:cNvSpPr>
          <p:nvPr/>
        </p:nvSpPr>
        <p:spPr bwMode="auto">
          <a:xfrm>
            <a:off x="990600" y="838200"/>
            <a:ext cx="3276600" cy="641350"/>
          </a:xfrm>
          <a:prstGeom prst="rect">
            <a:avLst/>
          </a:prstGeom>
          <a:noFill/>
          <a:ln w="9525">
            <a:noFill/>
            <a:miter lim="800000"/>
            <a:headEnd/>
            <a:tailEnd/>
          </a:ln>
          <a:effectLst/>
        </p:spPr>
        <p:txBody>
          <a:bodyPr>
            <a:spAutoFit/>
          </a:bodyPr>
          <a:lstStyle/>
          <a:p>
            <a:pPr algn="r">
              <a:spcBef>
                <a:spcPct val="50000"/>
              </a:spcBef>
            </a:pPr>
            <a:r>
              <a:rPr lang="en-US" sz="3600" b="1">
                <a:solidFill>
                  <a:srgbClr val="0000FF"/>
                </a:solidFill>
              </a:rPr>
              <a:t>Mâm  ngũ quả</a:t>
            </a:r>
            <a:endParaRPr lang="en-US" sz="3600" b="1">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09600" y="5943600"/>
            <a:ext cx="8229600" cy="1143000"/>
          </a:xfrm>
        </p:spPr>
        <p:txBody>
          <a:bodyPr/>
          <a:lstStyle/>
          <a:p>
            <a:r>
              <a:rPr lang="en-US" sz="5400" b="1">
                <a:solidFill>
                  <a:srgbClr val="FFFF00"/>
                </a:solidFill>
                <a:latin typeface=".VnAvant" pitchFamily="34" charset="0"/>
              </a:rPr>
              <a:t>M©m cç ngµy tÕt…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z="6000">
                <a:solidFill>
                  <a:srgbClr val="000099"/>
                </a:solidFill>
              </a:rPr>
              <a:t>Món ăn ngày tết</a:t>
            </a:r>
          </a:p>
        </p:txBody>
      </p:sp>
      <p:sp>
        <p:nvSpPr>
          <p:cNvPr id="32774" name="Rectangle 6"/>
          <p:cNvSpPr>
            <a:spLocks noChangeArrowheads="1"/>
          </p:cNvSpPr>
          <p:nvPr/>
        </p:nvSpPr>
        <p:spPr bwMode="auto">
          <a:xfrm>
            <a:off x="2209800" y="2819400"/>
            <a:ext cx="3810000" cy="533400"/>
          </a:xfrm>
          <a:prstGeom prst="rect">
            <a:avLst/>
          </a:prstGeom>
          <a:solidFill>
            <a:srgbClr val="FFFF00"/>
          </a:solidFill>
          <a:ln w="9525">
            <a:noFill/>
            <a:miter lim="800000"/>
            <a:headEnd/>
            <a:tailEnd/>
          </a:ln>
          <a:effectLst/>
        </p:spPr>
        <p:txBody>
          <a:bodyPr anchor="ctr"/>
          <a:lstStyle/>
          <a:p>
            <a:pPr algn="ctr"/>
            <a:r>
              <a:rPr lang="en-US" sz="2800" b="1">
                <a:solidFill>
                  <a:srgbClr val="0000FF"/>
                </a:solidFill>
              </a:rPr>
              <a:t>Tết canh dần 2010</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796" name="Rectangle 4"/>
          <p:cNvSpPr>
            <a:spLocks noChangeArrowheads="1"/>
          </p:cNvSpPr>
          <p:nvPr/>
        </p:nvSpPr>
        <p:spPr bwMode="auto">
          <a:xfrm>
            <a:off x="4019550" y="3505200"/>
            <a:ext cx="990600" cy="3124200"/>
          </a:xfrm>
          <a:prstGeom prst="rect">
            <a:avLst/>
          </a:prstGeom>
          <a:solidFill>
            <a:srgbClr val="FF0000"/>
          </a:solidFill>
          <a:ln w="9525">
            <a:noFill/>
            <a:miter lim="800000"/>
            <a:headEnd/>
            <a:tailEnd/>
          </a:ln>
          <a:effectLst/>
        </p:spPr>
        <p:txBody>
          <a:bodyPr anchor="ctr"/>
          <a:lstStyle/>
          <a:p>
            <a:pPr algn="ctr"/>
            <a:r>
              <a:rPr lang="en-US" sz="3600">
                <a:solidFill>
                  <a:srgbClr val="FFFF00"/>
                </a:solidFill>
              </a:rPr>
              <a:t>T</a:t>
            </a:r>
            <a:r>
              <a:rPr lang="en-US" sz="2400">
                <a:solidFill>
                  <a:srgbClr val="FFFF00"/>
                </a:solidFill>
              </a:rPr>
              <a:t>ết </a:t>
            </a:r>
            <a:br>
              <a:rPr lang="en-US" sz="2400">
                <a:solidFill>
                  <a:srgbClr val="FFFF00"/>
                </a:solidFill>
              </a:rPr>
            </a:br>
            <a:r>
              <a:rPr lang="en-US" sz="2400">
                <a:solidFill>
                  <a:srgbClr val="FFFF00"/>
                </a:solidFill>
              </a:rPr>
              <a:t>canh</a:t>
            </a:r>
            <a:br>
              <a:rPr lang="en-US" sz="2400">
                <a:solidFill>
                  <a:srgbClr val="FFFF00"/>
                </a:solidFill>
              </a:rPr>
            </a:br>
            <a:r>
              <a:rPr lang="en-US" sz="2400">
                <a:solidFill>
                  <a:srgbClr val="FFFF00"/>
                </a:solidFill>
              </a:rPr>
              <a:t>dần 2010</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endParaRPr lang="en-US"/>
          </a:p>
        </p:txBody>
      </p:sp>
      <p:sp>
        <p:nvSpPr>
          <p:cNvPr id="55299" name="Rectangle 3"/>
          <p:cNvSpPr>
            <a:spLocks noGrp="1" noChangeArrowheads="1"/>
          </p:cNvSpPr>
          <p:nvPr>
            <p:ph type="body" idx="1"/>
          </p:nvPr>
        </p:nvSpPr>
        <p:spPr/>
        <p:txBody>
          <a:bodyPr/>
          <a:lstStyle/>
          <a:p>
            <a:endParaRPr lang="en-US"/>
          </a:p>
        </p:txBody>
      </p:sp>
      <p:pic>
        <p:nvPicPr>
          <p:cNvPr id="55300" name="Picture 4" descr="mam co tat nien"/>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55301" name="Picture 5" descr="sqrndlredmed_w">
            <a:hlinkClick r:id="" action="ppaction://hlinkshowjump?jump=nextslide"/>
          </p:cNvPr>
          <p:cNvPicPr>
            <a:picLocks noChangeAspect="1" noChangeArrowheads="1" noCrop="1"/>
          </p:cNvPicPr>
          <p:nvPr/>
        </p:nvPicPr>
        <p:blipFill>
          <a:blip r:embed="rId3"/>
          <a:srcRect/>
          <a:stretch>
            <a:fillRect/>
          </a:stretch>
        </p:blipFill>
        <p:spPr bwMode="auto">
          <a:xfrm>
            <a:off x="8001000" y="6326188"/>
            <a:ext cx="1143000" cy="53181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59" name="Picture 15" descr="mua sam tet"/>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57361" name="Picture 17" descr="sqrndlredmed_w">
            <a:hlinkClick r:id="" action="ppaction://hlinkshowjump?jump=nextslide"/>
          </p:cNvPr>
          <p:cNvPicPr>
            <a:picLocks noChangeAspect="1" noChangeArrowheads="1" noCrop="1"/>
          </p:cNvPicPr>
          <p:nvPr/>
        </p:nvPicPr>
        <p:blipFill>
          <a:blip r:embed="rId3"/>
          <a:srcRect/>
          <a:stretch>
            <a:fillRect/>
          </a:stretch>
        </p:blipFill>
        <p:spPr bwMode="auto">
          <a:xfrm>
            <a:off x="8305800" y="6326188"/>
            <a:ext cx="838200" cy="531812"/>
          </a:xfrm>
          <a:prstGeom prst="rect">
            <a:avLst/>
          </a:prstGeom>
          <a:noFill/>
        </p:spPr>
      </p:pic>
      <p:sp>
        <p:nvSpPr>
          <p:cNvPr id="57364" name="WordArt 20"/>
          <p:cNvSpPr>
            <a:spLocks noChangeArrowheads="1" noChangeShapeType="1" noTextEdit="1"/>
          </p:cNvSpPr>
          <p:nvPr/>
        </p:nvSpPr>
        <p:spPr bwMode="auto">
          <a:xfrm>
            <a:off x="3200400" y="5257800"/>
            <a:ext cx="2647950" cy="10477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FFFF00"/>
                </a:solidFill>
                <a:effectLst>
                  <a:outerShdw dist="35921" dir="2700000" algn="ctr" rotWithShape="0">
                    <a:srgbClr val="990000"/>
                  </a:outerShdw>
                </a:effectLst>
                <a:latin typeface="Times New Roman"/>
                <a:cs typeface="Times New Roman"/>
              </a:rPr>
              <a:t>ĐI CHƠI TẾT</a:t>
            </a:r>
            <a:endParaRPr lang="en-US" sz="3600" kern="10">
              <a:ln w="19050">
                <a:solidFill>
                  <a:srgbClr val="99CCFF"/>
                </a:solidFill>
                <a:round/>
                <a:headEnd/>
                <a:tailEnd/>
              </a:ln>
              <a:solidFill>
                <a:srgbClr val="FFFF00"/>
              </a:solidFill>
              <a:effectLst>
                <a:outerShdw dist="35921" dir="2700000" algn="ctr" rotWithShape="0">
                  <a:srgbClr val="990000"/>
                </a:outerShdw>
              </a:effectLst>
              <a:latin typeface="Times New Roman"/>
              <a:cs typeface="Times New Roman"/>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7359"/>
                    </p:tgtEl>
                  </p:cond>
                </p:stCondLst>
                <p:endSync evt="end" delay="0">
                  <p:rtn val="all"/>
                </p:endSync>
                <p:childTnLst>
                  <p:par>
                    <p:cTn id="3" fill="hold">
                      <p:stCondLst>
                        <p:cond delay="0"/>
                      </p:stCondLst>
                      <p:childTnLst>
                        <p:par>
                          <p:cTn id="4" fill="hold">
                            <p:stCondLst>
                              <p:cond delay="0"/>
                            </p:stCondLst>
                            <p:childTnLst>
                              <p:par>
                                <p:cTn id="5" presetID="20" presetClass="exit" presetSubtype="0" fill="hold" nodeType="clickEffect">
                                  <p:stCondLst>
                                    <p:cond delay="0"/>
                                  </p:stCondLst>
                                  <p:childTnLst>
                                    <p:animEffect transition="out" filter="wedge">
                                      <p:cBhvr>
                                        <p:cTn id="6" dur="2000"/>
                                        <p:tgtEl>
                                          <p:spTgt spid="57359"/>
                                        </p:tgtEl>
                                      </p:cBhvr>
                                    </p:animEffect>
                                    <p:set>
                                      <p:cBhvr>
                                        <p:cTn id="7" dur="1" fill="hold">
                                          <p:stCondLst>
                                            <p:cond delay="1999"/>
                                          </p:stCondLst>
                                        </p:cTn>
                                        <p:tgtEl>
                                          <p:spTgt spid="57359"/>
                                        </p:tgtEl>
                                        <p:attrNameLst>
                                          <p:attrName>style.visibility</p:attrName>
                                        </p:attrNameLst>
                                      </p:cBhvr>
                                      <p:to>
                                        <p:strVal val="hidden"/>
                                      </p:to>
                                    </p:set>
                                  </p:childTnLst>
                                </p:cTn>
                              </p:par>
                            </p:childTnLst>
                          </p:cTn>
                        </p:par>
                      </p:childTnLst>
                    </p:cTn>
                  </p:par>
                </p:childTnLst>
              </p:cTn>
              <p:nextCondLst>
                <p:cond evt="onClick" delay="0">
                  <p:tgtEl>
                    <p:spTgt spid="57359"/>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61" name="Rectangle 9"/>
          <p:cNvSpPr>
            <a:spLocks noGrp="1" noChangeArrowheads="1"/>
          </p:cNvSpPr>
          <p:nvPr>
            <p:ph type="title"/>
          </p:nvPr>
        </p:nvSpPr>
        <p:spPr/>
        <p:txBody>
          <a:bodyPr/>
          <a:lstStyle/>
          <a:p>
            <a:endParaRPr lang="en-US"/>
          </a:p>
        </p:txBody>
      </p:sp>
      <p:pic>
        <p:nvPicPr>
          <p:cNvPr id="74756" name="Picture 4" descr="3"/>
          <p:cNvPicPr>
            <a:picLocks noChangeAspect="1" noChangeArrowheads="1"/>
          </p:cNvPicPr>
          <p:nvPr/>
        </p:nvPicPr>
        <p:blipFill>
          <a:blip r:embed="rId3"/>
          <a:srcRect/>
          <a:stretch>
            <a:fillRect/>
          </a:stretch>
        </p:blipFill>
        <p:spPr bwMode="auto">
          <a:xfrm>
            <a:off x="-109538" y="-82550"/>
            <a:ext cx="9363076" cy="7023100"/>
          </a:xfrm>
          <a:prstGeom prst="rect">
            <a:avLst/>
          </a:prstGeom>
          <a:noFill/>
        </p:spPr>
      </p:pic>
      <p:sp>
        <p:nvSpPr>
          <p:cNvPr id="74758" name="WordArt 6"/>
          <p:cNvSpPr>
            <a:spLocks noChangeArrowheads="1" noChangeShapeType="1" noTextEdit="1"/>
          </p:cNvSpPr>
          <p:nvPr/>
        </p:nvSpPr>
        <p:spPr bwMode="auto">
          <a:xfrm>
            <a:off x="914400" y="1371600"/>
            <a:ext cx="6829425" cy="1416050"/>
          </a:xfrm>
          <a:prstGeom prst="rect">
            <a:avLst/>
          </a:prstGeom>
        </p:spPr>
        <p:txBody>
          <a:bodyPr wrap="none" fromWordArt="1">
            <a:prstTxWarp prst="textWave1">
              <a:avLst>
                <a:gd name="adj1" fmla="val 13005"/>
                <a:gd name="adj2" fmla="val 0"/>
              </a:avLst>
            </a:prstTxWarp>
          </a:bodyPr>
          <a:lstStyle/>
          <a:p>
            <a:pPr algn="ctr"/>
            <a:r>
              <a:rPr lang="vi-VN" sz="3600" kern="10">
                <a:ln w="9525">
                  <a:noFill/>
                  <a:round/>
                  <a:headEnd/>
                  <a:tailEnd/>
                </a:ln>
                <a:gradFill rotWithShape="1">
                  <a:gsLst>
                    <a:gs pos="0">
                      <a:srgbClr val="FF00FF"/>
                    </a:gs>
                    <a:gs pos="100000">
                      <a:srgbClr val="0000FF"/>
                    </a:gs>
                  </a:gsLst>
                  <a:lin ang="5400000" scaled="1"/>
                </a:gradFill>
                <a:effectLst>
                  <a:outerShdw dist="53882" dir="2700000" algn="ctr" rotWithShape="0">
                    <a:srgbClr val="C0C0C0">
                      <a:alpha val="80000"/>
                    </a:srgbClr>
                  </a:outerShdw>
                </a:effectLst>
                <a:latin typeface="Times New Roman"/>
                <a:cs typeface="Times New Roman"/>
              </a:rPr>
              <a:t>TRÒ CHƠI: BÀY MÂM NGŨ QUẢ</a:t>
            </a:r>
            <a:endParaRPr lang="en-US" sz="3600" kern="10">
              <a:ln w="9525">
                <a:noFill/>
                <a:round/>
                <a:headEnd/>
                <a:tailEnd/>
              </a:ln>
              <a:gradFill rotWithShape="1">
                <a:gsLst>
                  <a:gs pos="0">
                    <a:srgbClr val="FF00FF"/>
                  </a:gs>
                  <a:gs pos="100000">
                    <a:srgbClr val="0000FF"/>
                  </a:gs>
                </a:gsLst>
                <a:lin ang="5400000" scaled="1"/>
              </a:gradFill>
              <a:effectLst>
                <a:outerShdw dist="53882" dir="2700000" algn="ctr" rotWithShape="0">
                  <a:srgbClr val="C0C0C0">
                    <a:alpha val="80000"/>
                  </a:srgbClr>
                </a:outerShdw>
              </a:effectLst>
              <a:latin typeface="Times New Roman"/>
              <a:cs typeface="Times New Roman"/>
            </a:endParaRPr>
          </a:p>
        </p:txBody>
      </p:sp>
      <p:pic>
        <p:nvPicPr>
          <p:cNvPr id="74760" name="1.NgayTetQueEm.mp3">
            <a:hlinkClick r:id="" action="ppaction://media"/>
          </p:cNvPr>
          <p:cNvPicPr>
            <a:picLocks noRot="1" noChangeAspect="1" noChangeArrowheads="1"/>
          </p:cNvPicPr>
          <p:nvPr>
            <p:ph idx="1"/>
            <a:audioFile r:link="rId1"/>
          </p:nvPr>
        </p:nvPicPr>
        <p:blipFill>
          <a:blip r:embed="rId4"/>
          <a:srcRect/>
          <a:stretch>
            <a:fillRect/>
          </a:stretch>
        </p:blipFill>
        <p:spPr>
          <a:xfrm>
            <a:off x="8001000" y="6019800"/>
            <a:ext cx="914400" cy="914400"/>
          </a:xfrm>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476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480" fill="hold"/>
                                        <p:tgtEl>
                                          <p:spTgt spid="74760"/>
                                        </p:tgtEl>
                                      </p:cBhvr>
                                    </p:cmd>
                                  </p:childTnLst>
                                </p:cTn>
                              </p:par>
                            </p:childTnLst>
                          </p:cTn>
                        </p:par>
                      </p:childTnLst>
                    </p:cTn>
                  </p:par>
                </p:childTnLst>
              </p:cTn>
              <p:nextCondLst>
                <p:cond evt="onClick" delay="0">
                  <p:tgtEl>
                    <p:spTgt spid="7476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476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3" descr="hoa dao"/>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0181" name="Text Box 5"/>
          <p:cNvSpPr txBox="1">
            <a:spLocks noChangeArrowheads="1"/>
          </p:cNvSpPr>
          <p:nvPr/>
        </p:nvSpPr>
        <p:spPr bwMode="auto">
          <a:xfrm>
            <a:off x="381000" y="5943600"/>
            <a:ext cx="1905000" cy="519113"/>
          </a:xfrm>
          <a:prstGeom prst="rect">
            <a:avLst/>
          </a:prstGeom>
          <a:solidFill>
            <a:srgbClr val="FFFF00"/>
          </a:solidFill>
          <a:ln w="9525">
            <a:noFill/>
            <a:miter lim="800000"/>
            <a:headEnd/>
            <a:tailEnd/>
          </a:ln>
          <a:effectLst/>
        </p:spPr>
        <p:txBody>
          <a:bodyPr>
            <a:spAutoFit/>
          </a:bodyPr>
          <a:lstStyle/>
          <a:p>
            <a:pPr algn="r">
              <a:spcBef>
                <a:spcPct val="50000"/>
              </a:spcBef>
            </a:pPr>
            <a:r>
              <a:rPr lang="en-US" sz="2800" b="1">
                <a:solidFill>
                  <a:srgbClr val="FF0000"/>
                </a:solidFill>
              </a:rPr>
              <a:t>HOA ĐÀO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179"/>
                                        </p:tgtEl>
                                        <p:attrNameLst>
                                          <p:attrName>style.visibility</p:attrName>
                                        </p:attrNameLst>
                                      </p:cBhvr>
                                      <p:to>
                                        <p:strVal val="visible"/>
                                      </p:to>
                                    </p:set>
                                    <p:anim calcmode="lin" valueType="num">
                                      <p:cBhvr additive="base">
                                        <p:cTn id="7" dur="500" fill="hold"/>
                                        <p:tgtEl>
                                          <p:spTgt spid="50179"/>
                                        </p:tgtEl>
                                        <p:attrNameLst>
                                          <p:attrName>ppt_x</p:attrName>
                                        </p:attrNameLst>
                                      </p:cBhvr>
                                      <p:tavLst>
                                        <p:tav tm="0">
                                          <p:val>
                                            <p:strVal val="#ppt_x"/>
                                          </p:val>
                                        </p:tav>
                                        <p:tav tm="100000">
                                          <p:val>
                                            <p:strVal val="#ppt_x"/>
                                          </p:val>
                                        </p:tav>
                                      </p:tavLst>
                                    </p:anim>
                                    <p:anim calcmode="lin" valueType="num">
                                      <p:cBhvr additive="base">
                                        <p:cTn id="8" dur="500" fill="hold"/>
                                        <p:tgtEl>
                                          <p:spTgt spid="501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endParaRPr lang="en-US"/>
          </a:p>
        </p:txBody>
      </p:sp>
      <p:sp>
        <p:nvSpPr>
          <p:cNvPr id="58371" name="Rectangle 3"/>
          <p:cNvSpPr>
            <a:spLocks noGrp="1" noChangeArrowheads="1"/>
          </p:cNvSpPr>
          <p:nvPr>
            <p:ph type="body" idx="1"/>
          </p:nvPr>
        </p:nvSpPr>
        <p:spPr/>
        <p:txBody>
          <a:bodyPr/>
          <a:lstStyle/>
          <a:p>
            <a:endParaRPr lang="en-US"/>
          </a:p>
        </p:txBody>
      </p:sp>
      <p:sp>
        <p:nvSpPr>
          <p:cNvPr id="58372" name="Rectangle 4"/>
          <p:cNvSpPr>
            <a:spLocks noChangeArrowheads="1"/>
          </p:cNvSpPr>
          <p:nvPr/>
        </p:nvSpPr>
        <p:spPr bwMode="auto">
          <a:xfrm>
            <a:off x="0" y="0"/>
            <a:ext cx="9144000" cy="6858000"/>
          </a:xfrm>
          <a:prstGeom prst="rect">
            <a:avLst/>
          </a:prstGeom>
          <a:solidFill>
            <a:schemeClr val="folHlink"/>
          </a:solidFill>
          <a:ln w="9525">
            <a:solidFill>
              <a:schemeClr val="tx1"/>
            </a:solidFill>
            <a:miter lim="800000"/>
            <a:headEnd/>
            <a:tailEnd/>
          </a:ln>
          <a:effectLst/>
        </p:spPr>
        <p:txBody>
          <a:bodyPr wrap="none" anchor="ctr"/>
          <a:lstStyle/>
          <a:p>
            <a:endParaRPr lang="en-US"/>
          </a:p>
        </p:txBody>
      </p:sp>
      <p:pic>
        <p:nvPicPr>
          <p:cNvPr id="58373" name="Picture 5" descr="xsgs_9002"/>
          <p:cNvPicPr>
            <a:picLocks noChangeAspect="1" noChangeArrowheads="1" noCrop="1"/>
          </p:cNvPicPr>
          <p:nvPr/>
        </p:nvPicPr>
        <p:blipFill>
          <a:blip r:embed="rId2"/>
          <a:srcRect/>
          <a:stretch>
            <a:fillRect/>
          </a:stretch>
        </p:blipFill>
        <p:spPr bwMode="auto">
          <a:xfrm>
            <a:off x="0" y="0"/>
            <a:ext cx="901700" cy="1828800"/>
          </a:xfrm>
          <a:prstGeom prst="rect">
            <a:avLst/>
          </a:prstGeom>
          <a:noFill/>
        </p:spPr>
      </p:pic>
      <p:pic>
        <p:nvPicPr>
          <p:cNvPr id="58374" name="Picture 6" descr="xsgs_9002"/>
          <p:cNvPicPr>
            <a:picLocks noChangeAspect="1" noChangeArrowheads="1" noCrop="1"/>
          </p:cNvPicPr>
          <p:nvPr/>
        </p:nvPicPr>
        <p:blipFill>
          <a:blip r:embed="rId2"/>
          <a:srcRect/>
          <a:stretch>
            <a:fillRect/>
          </a:stretch>
        </p:blipFill>
        <p:spPr bwMode="auto">
          <a:xfrm>
            <a:off x="8242300" y="0"/>
            <a:ext cx="901700" cy="1828800"/>
          </a:xfrm>
          <a:prstGeom prst="rect">
            <a:avLst/>
          </a:prstGeom>
          <a:noFill/>
        </p:spPr>
      </p:pic>
      <p:pic>
        <p:nvPicPr>
          <p:cNvPr id="58375" name="Picture 7" descr="roses_swaying_back_an_a_hb"/>
          <p:cNvPicPr>
            <a:picLocks noChangeAspect="1" noChangeArrowheads="1" noCrop="1"/>
          </p:cNvPicPr>
          <p:nvPr/>
        </p:nvPicPr>
        <p:blipFill>
          <a:blip r:embed="rId3"/>
          <a:srcRect/>
          <a:stretch>
            <a:fillRect/>
          </a:stretch>
        </p:blipFill>
        <p:spPr bwMode="auto">
          <a:xfrm>
            <a:off x="0" y="5791200"/>
            <a:ext cx="1447800" cy="1066800"/>
          </a:xfrm>
          <a:prstGeom prst="rect">
            <a:avLst/>
          </a:prstGeom>
          <a:noFill/>
        </p:spPr>
      </p:pic>
      <p:pic>
        <p:nvPicPr>
          <p:cNvPr id="58376" name="Picture 8" descr="roses_swaying_back_an_a_hb"/>
          <p:cNvPicPr>
            <a:picLocks noChangeAspect="1" noChangeArrowheads="1" noCrop="1"/>
          </p:cNvPicPr>
          <p:nvPr/>
        </p:nvPicPr>
        <p:blipFill>
          <a:blip r:embed="rId3"/>
          <a:srcRect/>
          <a:stretch>
            <a:fillRect/>
          </a:stretch>
        </p:blipFill>
        <p:spPr bwMode="auto">
          <a:xfrm>
            <a:off x="7696200" y="5791200"/>
            <a:ext cx="1447800" cy="1066800"/>
          </a:xfrm>
          <a:prstGeom prst="rect">
            <a:avLst/>
          </a:prstGeom>
          <a:noFill/>
        </p:spPr>
      </p:pic>
      <p:sp>
        <p:nvSpPr>
          <p:cNvPr id="58377" name="Text Box 9"/>
          <p:cNvSpPr txBox="1">
            <a:spLocks noChangeArrowheads="1"/>
          </p:cNvSpPr>
          <p:nvPr/>
        </p:nvSpPr>
        <p:spPr bwMode="auto">
          <a:xfrm>
            <a:off x="762000" y="609600"/>
            <a:ext cx="7620000" cy="8897938"/>
          </a:xfrm>
          <a:prstGeom prst="rect">
            <a:avLst/>
          </a:prstGeom>
          <a:noFill/>
          <a:ln w="9525">
            <a:noFill/>
            <a:miter lim="800000"/>
            <a:headEnd/>
            <a:tailEnd/>
          </a:ln>
          <a:effectLst/>
        </p:spPr>
        <p:txBody>
          <a:bodyPr>
            <a:spAutoFit/>
          </a:bodyPr>
          <a:lstStyle/>
          <a:p>
            <a:pPr>
              <a:spcBef>
                <a:spcPct val="50000"/>
              </a:spcBef>
            </a:pPr>
            <a:r>
              <a:rPr lang="en-US"/>
              <a:t>                               </a:t>
            </a:r>
            <a:r>
              <a:rPr lang="en-US" sz="3200" b="1">
                <a:solidFill>
                  <a:srgbClr val="FF0000"/>
                </a:solidFill>
              </a:rPr>
              <a:t>MỤC ĐÍCH YÊU CẦU</a:t>
            </a:r>
          </a:p>
          <a:p>
            <a:pPr>
              <a:spcBef>
                <a:spcPct val="50000"/>
              </a:spcBef>
            </a:pPr>
            <a:r>
              <a:rPr lang="en-US" sz="2400" b="1">
                <a:solidFill>
                  <a:srgbClr val="FF0000"/>
                </a:solidFill>
              </a:rPr>
              <a:t>1/ Kiến thức:</a:t>
            </a:r>
          </a:p>
          <a:p>
            <a:r>
              <a:rPr lang="en-US" sz="2400" b="1">
                <a:solidFill>
                  <a:srgbClr val="0000FF"/>
                </a:solidFill>
              </a:rPr>
              <a:t>Trẻ biết được tết nguyên đán là tết cổ truyền của người Việt Nam.</a:t>
            </a:r>
          </a:p>
          <a:p>
            <a:r>
              <a:rPr lang="en-US" sz="2400" b="1">
                <a:solidFill>
                  <a:srgbClr val="0000FF"/>
                </a:solidFill>
              </a:rPr>
              <a:t>Trẻ biếtTết Nguyên đán vào mùa xuân, có mâm ngũ quả và các loại cây, hoa,mónăn, hoạt động đặc trưng.</a:t>
            </a:r>
          </a:p>
          <a:p>
            <a:r>
              <a:rPr lang="en-US" sz="2400" b="1">
                <a:solidFill>
                  <a:srgbClr val="FF0000"/>
                </a:solidFill>
              </a:rPr>
              <a:t>2/ Kỹ năng:</a:t>
            </a:r>
          </a:p>
          <a:p>
            <a:r>
              <a:rPr lang="en-US" sz="2400" b="1">
                <a:solidFill>
                  <a:srgbClr val="0000FF"/>
                </a:solidFill>
              </a:rPr>
              <a:t>Phân biệt được các đặc trưng của ngày Tết Nguyên đán</a:t>
            </a:r>
          </a:p>
          <a:p>
            <a:r>
              <a:rPr lang="en-US" sz="2400" b="1">
                <a:solidFill>
                  <a:srgbClr val="FF0000"/>
                </a:solidFill>
              </a:rPr>
              <a:t>3/ Giáo duc:</a:t>
            </a:r>
          </a:p>
          <a:p>
            <a:r>
              <a:rPr lang="en-US" sz="2400" b="1">
                <a:solidFill>
                  <a:srgbClr val="0000FF"/>
                </a:solidFill>
              </a:rPr>
              <a:t>Trẻ hứng thútham gia các hoạt động của cô đưa ra</a:t>
            </a:r>
          </a:p>
          <a:p>
            <a:r>
              <a:rPr lang="en-US" sz="2400" b="1">
                <a:solidFill>
                  <a:srgbClr val="0000FF"/>
                </a:solidFill>
              </a:rPr>
              <a:t>Trẻ biết giúp đỡ gia đình trong ngày tết và biết kính trọng ông bà</a:t>
            </a:r>
          </a:p>
          <a:p>
            <a:endParaRPr lang="en-US" sz="2400" b="1">
              <a:solidFill>
                <a:srgbClr val="0000FF"/>
              </a:solidFill>
            </a:endParaRPr>
          </a:p>
          <a:p>
            <a:pPr algn="r">
              <a:spcBef>
                <a:spcPct val="50000"/>
              </a:spcBef>
            </a:pPr>
            <a:endParaRPr lang="en-US" sz="2400">
              <a:solidFill>
                <a:srgbClr val="0000FF"/>
              </a:solidFill>
            </a:endParaRPr>
          </a:p>
          <a:p>
            <a:pPr algn="r">
              <a:spcBef>
                <a:spcPct val="50000"/>
              </a:spcBef>
            </a:pPr>
            <a:endParaRPr lang="en-US"/>
          </a:p>
          <a:p>
            <a:pPr algn="r">
              <a:spcBef>
                <a:spcPct val="50000"/>
              </a:spcBef>
            </a:pPr>
            <a:r>
              <a:rPr lang="en-US"/>
              <a:t>  </a:t>
            </a:r>
          </a:p>
          <a:p>
            <a:pPr algn="r">
              <a:spcBef>
                <a:spcPct val="50000"/>
              </a:spcBef>
            </a:pPr>
            <a:endParaRPr lang="en-US"/>
          </a:p>
          <a:p>
            <a:pPr algn="r">
              <a:spcBef>
                <a:spcPct val="50000"/>
              </a:spcBef>
            </a:pPr>
            <a:endParaRPr lang="en-US"/>
          </a:p>
          <a:p>
            <a:pPr algn="r">
              <a:spcBef>
                <a:spcPct val="50000"/>
              </a:spcBef>
            </a:pPr>
            <a:endParaRPr lang="en-US"/>
          </a:p>
          <a:p>
            <a:pPr algn="r">
              <a:spcBef>
                <a:spcPct val="50000"/>
              </a:spcBef>
            </a:pP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endParaRPr lang="en-US"/>
          </a:p>
        </p:txBody>
      </p:sp>
      <p:sp>
        <p:nvSpPr>
          <p:cNvPr id="64515" name="Rectangle 3"/>
          <p:cNvSpPr>
            <a:spLocks noGrp="1" noChangeArrowheads="1"/>
          </p:cNvSpPr>
          <p:nvPr>
            <p:ph type="body" idx="1"/>
          </p:nvPr>
        </p:nvSpPr>
        <p:spPr/>
        <p:txBody>
          <a:bodyPr/>
          <a:lstStyle/>
          <a:p>
            <a:endParaRPr lang="en-US"/>
          </a:p>
        </p:txBody>
      </p:sp>
      <p:sp>
        <p:nvSpPr>
          <p:cNvPr id="64516" name="Rectangle 4"/>
          <p:cNvSpPr>
            <a:spLocks noChangeArrowheads="1"/>
          </p:cNvSpPr>
          <p:nvPr/>
        </p:nvSpPr>
        <p:spPr bwMode="auto">
          <a:xfrm>
            <a:off x="0" y="0"/>
            <a:ext cx="9144000" cy="6858000"/>
          </a:xfrm>
          <a:prstGeom prst="rect">
            <a:avLst/>
          </a:prstGeom>
          <a:solidFill>
            <a:schemeClr val="folHlink"/>
          </a:solidFill>
          <a:ln w="9525">
            <a:solidFill>
              <a:schemeClr val="tx1"/>
            </a:solidFill>
            <a:miter lim="800000"/>
            <a:headEnd/>
            <a:tailEnd/>
          </a:ln>
          <a:effectLst/>
        </p:spPr>
        <p:txBody>
          <a:bodyPr wrap="none" anchor="ctr"/>
          <a:lstStyle/>
          <a:p>
            <a:endParaRPr lang="en-US"/>
          </a:p>
        </p:txBody>
      </p:sp>
      <p:pic>
        <p:nvPicPr>
          <p:cNvPr id="64517" name="Picture 5" descr="xsgs_9002"/>
          <p:cNvPicPr>
            <a:picLocks noChangeAspect="1" noChangeArrowheads="1" noCrop="1"/>
          </p:cNvPicPr>
          <p:nvPr/>
        </p:nvPicPr>
        <p:blipFill>
          <a:blip r:embed="rId2"/>
          <a:srcRect/>
          <a:stretch>
            <a:fillRect/>
          </a:stretch>
        </p:blipFill>
        <p:spPr bwMode="auto">
          <a:xfrm>
            <a:off x="0" y="0"/>
            <a:ext cx="901700" cy="1828800"/>
          </a:xfrm>
          <a:prstGeom prst="rect">
            <a:avLst/>
          </a:prstGeom>
          <a:noFill/>
        </p:spPr>
      </p:pic>
      <p:pic>
        <p:nvPicPr>
          <p:cNvPr id="64518" name="Picture 6" descr="xsgs_9002"/>
          <p:cNvPicPr>
            <a:picLocks noChangeAspect="1" noChangeArrowheads="1" noCrop="1"/>
          </p:cNvPicPr>
          <p:nvPr/>
        </p:nvPicPr>
        <p:blipFill>
          <a:blip r:embed="rId2"/>
          <a:srcRect/>
          <a:stretch>
            <a:fillRect/>
          </a:stretch>
        </p:blipFill>
        <p:spPr bwMode="auto">
          <a:xfrm>
            <a:off x="8242300" y="0"/>
            <a:ext cx="901700" cy="1828800"/>
          </a:xfrm>
          <a:prstGeom prst="rect">
            <a:avLst/>
          </a:prstGeom>
          <a:noFill/>
        </p:spPr>
      </p:pic>
      <p:pic>
        <p:nvPicPr>
          <p:cNvPr id="64519" name="Picture 7" descr="roses_swaying_back_an_a_hb"/>
          <p:cNvPicPr>
            <a:picLocks noChangeAspect="1" noChangeArrowheads="1" noCrop="1"/>
          </p:cNvPicPr>
          <p:nvPr/>
        </p:nvPicPr>
        <p:blipFill>
          <a:blip r:embed="rId3"/>
          <a:srcRect/>
          <a:stretch>
            <a:fillRect/>
          </a:stretch>
        </p:blipFill>
        <p:spPr bwMode="auto">
          <a:xfrm>
            <a:off x="0" y="5791200"/>
            <a:ext cx="1447800" cy="1066800"/>
          </a:xfrm>
          <a:prstGeom prst="rect">
            <a:avLst/>
          </a:prstGeom>
          <a:noFill/>
        </p:spPr>
      </p:pic>
      <p:pic>
        <p:nvPicPr>
          <p:cNvPr id="64520" name="Picture 8" descr="roses_swaying_back_an_a_hb"/>
          <p:cNvPicPr>
            <a:picLocks noChangeAspect="1" noChangeArrowheads="1" noCrop="1"/>
          </p:cNvPicPr>
          <p:nvPr/>
        </p:nvPicPr>
        <p:blipFill>
          <a:blip r:embed="rId3"/>
          <a:srcRect/>
          <a:stretch>
            <a:fillRect/>
          </a:stretch>
        </p:blipFill>
        <p:spPr bwMode="auto">
          <a:xfrm>
            <a:off x="7696200" y="5791200"/>
            <a:ext cx="1447800" cy="1066800"/>
          </a:xfrm>
          <a:prstGeom prst="rect">
            <a:avLst/>
          </a:prstGeom>
          <a:noFill/>
        </p:spPr>
      </p:pic>
      <p:sp>
        <p:nvSpPr>
          <p:cNvPr id="64521" name="Text Box 9"/>
          <p:cNvSpPr txBox="1">
            <a:spLocks noChangeArrowheads="1"/>
          </p:cNvSpPr>
          <p:nvPr/>
        </p:nvSpPr>
        <p:spPr bwMode="auto">
          <a:xfrm>
            <a:off x="762000" y="609600"/>
            <a:ext cx="7620000" cy="8824913"/>
          </a:xfrm>
          <a:prstGeom prst="rect">
            <a:avLst/>
          </a:prstGeom>
          <a:noFill/>
          <a:ln w="9525">
            <a:noFill/>
            <a:miter lim="800000"/>
            <a:headEnd/>
            <a:tailEnd/>
          </a:ln>
          <a:effectLst/>
        </p:spPr>
        <p:txBody>
          <a:bodyPr>
            <a:spAutoFit/>
          </a:bodyPr>
          <a:lstStyle/>
          <a:p>
            <a:pPr>
              <a:spcBef>
                <a:spcPct val="50000"/>
              </a:spcBef>
            </a:pPr>
            <a:r>
              <a:rPr lang="en-US"/>
              <a:t>                               </a:t>
            </a:r>
            <a:r>
              <a:rPr lang="en-US" sz="3200" b="1">
                <a:solidFill>
                  <a:srgbClr val="FF0000"/>
                </a:solidFill>
              </a:rPr>
              <a:t>CHUẨN BỊ:</a:t>
            </a:r>
            <a:r>
              <a:rPr lang="en-US">
                <a:solidFill>
                  <a:srgbClr val="FF0000"/>
                </a:solidFill>
              </a:rPr>
              <a:t> </a:t>
            </a:r>
          </a:p>
          <a:p>
            <a:pPr>
              <a:spcBef>
                <a:spcPct val="50000"/>
              </a:spcBef>
            </a:pPr>
            <a:r>
              <a:rPr lang="en-US" sz="2800" b="1">
                <a:solidFill>
                  <a:srgbClr val="0000FF"/>
                </a:solidFill>
              </a:rPr>
              <a:t>Máy chiếu, màn hình, máy tính, bài giảng trình chiếu trên phần mềm đó có sử dụng phần mềm Microsoft Powerpoint Máy chiếu, màn hình, máy tính, bài giảng trình chiếu trên phần mềm đó có sử dụng phần mềm Microsoft Powerpoint</a:t>
            </a:r>
          </a:p>
          <a:p>
            <a:pPr>
              <a:spcBef>
                <a:spcPct val="50000"/>
              </a:spcBef>
            </a:pPr>
            <a:r>
              <a:rPr lang="en-US" sz="2800" b="1">
                <a:solidFill>
                  <a:srgbClr val="0000FF"/>
                </a:solidFill>
              </a:rPr>
              <a:t>Cô và trẻ trò chuyện khai thác hiểu biết về ngày Tết Nguyên đán của dân tộc </a:t>
            </a:r>
          </a:p>
          <a:p>
            <a:pPr>
              <a:spcBef>
                <a:spcPct val="50000"/>
              </a:spcBef>
            </a:pPr>
            <a:r>
              <a:rPr lang="en-US" sz="2800" b="1">
                <a:solidFill>
                  <a:srgbClr val="0000FF"/>
                </a:solidFill>
              </a:rPr>
              <a:t>Các loại quả để trẻ chơi</a:t>
            </a:r>
          </a:p>
          <a:p>
            <a:pPr>
              <a:spcBef>
                <a:spcPct val="50000"/>
              </a:spcBef>
            </a:pPr>
            <a:endParaRPr lang="en-US" sz="2800" b="1">
              <a:solidFill>
                <a:srgbClr val="0000FF"/>
              </a:solidFill>
            </a:endParaRPr>
          </a:p>
          <a:p>
            <a:pPr algn="r">
              <a:spcBef>
                <a:spcPct val="50000"/>
              </a:spcBef>
            </a:pPr>
            <a:endParaRPr lang="en-US" sz="2800">
              <a:solidFill>
                <a:srgbClr val="0000FF"/>
              </a:solidFill>
            </a:endParaRPr>
          </a:p>
          <a:p>
            <a:pPr algn="r">
              <a:spcBef>
                <a:spcPct val="50000"/>
              </a:spcBef>
            </a:pPr>
            <a:endParaRPr lang="en-US"/>
          </a:p>
          <a:p>
            <a:pPr algn="r">
              <a:spcBef>
                <a:spcPct val="50000"/>
              </a:spcBef>
            </a:pPr>
            <a:r>
              <a:rPr lang="en-US"/>
              <a:t>  </a:t>
            </a:r>
          </a:p>
          <a:p>
            <a:pPr algn="r">
              <a:spcBef>
                <a:spcPct val="50000"/>
              </a:spcBef>
            </a:pPr>
            <a:endParaRPr lang="en-US"/>
          </a:p>
          <a:p>
            <a:pPr algn="r">
              <a:spcBef>
                <a:spcPct val="50000"/>
              </a:spcBef>
            </a:pPr>
            <a:endParaRPr lang="en-US"/>
          </a:p>
          <a:p>
            <a:pPr algn="r">
              <a:spcBef>
                <a:spcPct val="50000"/>
              </a:spcBef>
            </a:pPr>
            <a:endParaRPr lang="en-US"/>
          </a:p>
          <a:p>
            <a:pPr algn="r">
              <a:spcBef>
                <a:spcPct val="50000"/>
              </a:spcBef>
            </a:pP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endParaRPr lang="en-US"/>
          </a:p>
        </p:txBody>
      </p:sp>
      <p:sp>
        <p:nvSpPr>
          <p:cNvPr id="65539" name="Rectangle 3"/>
          <p:cNvSpPr>
            <a:spLocks noGrp="1" noChangeArrowheads="1"/>
          </p:cNvSpPr>
          <p:nvPr>
            <p:ph type="body" idx="1"/>
          </p:nvPr>
        </p:nvSpPr>
        <p:spPr/>
        <p:txBody>
          <a:bodyPr/>
          <a:lstStyle/>
          <a:p>
            <a:endParaRPr lang="en-US"/>
          </a:p>
        </p:txBody>
      </p:sp>
      <p:sp>
        <p:nvSpPr>
          <p:cNvPr id="65540" name="Rectangle 4"/>
          <p:cNvSpPr>
            <a:spLocks noChangeArrowheads="1"/>
          </p:cNvSpPr>
          <p:nvPr/>
        </p:nvSpPr>
        <p:spPr bwMode="auto">
          <a:xfrm>
            <a:off x="0" y="0"/>
            <a:ext cx="9144000" cy="6858000"/>
          </a:xfrm>
          <a:prstGeom prst="rect">
            <a:avLst/>
          </a:prstGeom>
          <a:gradFill rotWithShape="1">
            <a:gsLst>
              <a:gs pos="0">
                <a:srgbClr val="0066FF"/>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65541" name="Text Box 5"/>
          <p:cNvSpPr txBox="1">
            <a:spLocks noChangeArrowheads="1"/>
          </p:cNvSpPr>
          <p:nvPr/>
        </p:nvSpPr>
        <p:spPr bwMode="auto">
          <a:xfrm>
            <a:off x="1219200" y="0"/>
            <a:ext cx="7315200" cy="9510713"/>
          </a:xfrm>
          <a:prstGeom prst="rect">
            <a:avLst/>
          </a:prstGeom>
          <a:noFill/>
          <a:ln w="9525">
            <a:noFill/>
            <a:miter lim="800000"/>
            <a:headEnd/>
            <a:tailEnd/>
          </a:ln>
          <a:effectLst/>
        </p:spPr>
        <p:txBody>
          <a:bodyPr>
            <a:spAutoFit/>
          </a:bodyPr>
          <a:lstStyle/>
          <a:p>
            <a:pPr>
              <a:spcBef>
                <a:spcPct val="50000"/>
              </a:spcBef>
            </a:pPr>
            <a:r>
              <a:rPr lang="en-US"/>
              <a:t>                 </a:t>
            </a:r>
          </a:p>
          <a:p>
            <a:pPr>
              <a:spcBef>
                <a:spcPct val="50000"/>
              </a:spcBef>
            </a:pPr>
            <a:r>
              <a:rPr lang="en-US"/>
              <a:t>                       </a:t>
            </a:r>
            <a:r>
              <a:rPr lang="en-US" sz="2400" b="1">
                <a:solidFill>
                  <a:srgbClr val="FF0000"/>
                </a:solidFill>
              </a:rPr>
              <a:t>TIẾN HÀNH HOẠT ĐỘNG</a:t>
            </a:r>
            <a:endParaRPr lang="en-US"/>
          </a:p>
          <a:p>
            <a:r>
              <a:rPr lang="en-US" sz="2400" b="1">
                <a:solidFill>
                  <a:schemeClr val="accent2"/>
                </a:solidFill>
              </a:rPr>
              <a:t>1/ Hoạt động mở đầu:</a:t>
            </a:r>
          </a:p>
          <a:p>
            <a:r>
              <a:rPr lang="en-US" sz="2400" b="1">
                <a:solidFill>
                  <a:srgbClr val="FF00FF"/>
                </a:solidFill>
              </a:rPr>
              <a:t>Cô và trẻ hát bài: Ngày tết quê em </a:t>
            </a:r>
          </a:p>
          <a:p>
            <a:r>
              <a:rPr lang="en-US" sz="2400" b="1">
                <a:solidFill>
                  <a:srgbClr val="FF00FF"/>
                </a:solidFill>
              </a:rPr>
              <a:t>Cô trò chuyện với trẻ : Bài hát này nói về ngày gì?</a:t>
            </a:r>
          </a:p>
          <a:p>
            <a:r>
              <a:rPr lang="en-US" sz="2400" b="1">
                <a:solidFill>
                  <a:srgbClr val="FF00FF"/>
                </a:solidFill>
              </a:rPr>
              <a:t>Các con biết gì về ngày tết Nguyên đán</a:t>
            </a:r>
          </a:p>
          <a:p>
            <a:r>
              <a:rPr lang="en-US" sz="2400" b="1">
                <a:solidFill>
                  <a:schemeClr val="accent2"/>
                </a:solidFill>
              </a:rPr>
              <a:t>2/ Hoạt động trọng tâm</a:t>
            </a:r>
            <a:r>
              <a:rPr lang="en-US" sz="2400" b="1">
                <a:solidFill>
                  <a:srgbClr val="FF0066"/>
                </a:solidFill>
              </a:rPr>
              <a:t>:</a:t>
            </a:r>
          </a:p>
          <a:p>
            <a:r>
              <a:rPr lang="en-US" sz="2400" b="1">
                <a:solidFill>
                  <a:srgbClr val="FF00FF"/>
                </a:solidFill>
              </a:rPr>
              <a:t>Cô trình chiếu cho trẻ xem: Các hình ảnh về ngày tết Nguyên Đán ở việt nam và đàm thoại:</a:t>
            </a:r>
          </a:p>
          <a:p>
            <a:r>
              <a:rPr lang="en-US" sz="2400" b="1">
                <a:solidFill>
                  <a:srgbClr val="FF00FF"/>
                </a:solidFill>
              </a:rPr>
              <a:t>Ngày tết Nguyên đán còn có tên gọi nào khác?</a:t>
            </a:r>
          </a:p>
          <a:p>
            <a:r>
              <a:rPr lang="en-US" sz="2400" b="1">
                <a:solidFill>
                  <a:srgbClr val="FF00FF"/>
                </a:solidFill>
              </a:rPr>
              <a:t>Ngày tết Nguyên đán diễn ra vào mùa nào?</a:t>
            </a:r>
          </a:p>
          <a:p>
            <a:r>
              <a:rPr lang="en-US" sz="2400" b="1">
                <a:solidFill>
                  <a:srgbClr val="FF00FF"/>
                </a:solidFill>
              </a:rPr>
              <a:t>Ngày tết Nguyên đán dành cho những ai?</a:t>
            </a:r>
          </a:p>
          <a:p>
            <a:r>
              <a:rPr lang="en-US" sz="2400" b="1">
                <a:solidFill>
                  <a:srgbClr val="FF00FF"/>
                </a:solidFill>
              </a:rPr>
              <a:t>Mọi người làm những gì để đón tết Nguyên đán</a:t>
            </a:r>
          </a:p>
          <a:p>
            <a:endParaRPr lang="en-US" sz="2400" b="1">
              <a:solidFill>
                <a:srgbClr val="FF00FF"/>
              </a:solidFill>
            </a:endParaRPr>
          </a:p>
          <a:p>
            <a:pPr>
              <a:spcBef>
                <a:spcPct val="50000"/>
              </a:spcBef>
            </a:pPr>
            <a:endParaRPr lang="en-US" sz="2400">
              <a:solidFill>
                <a:srgbClr val="FF00FF"/>
              </a:solidFill>
            </a:endParaRPr>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p:txBody>
      </p:sp>
      <p:pic>
        <p:nvPicPr>
          <p:cNvPr id="65542" name="Picture 6" descr="xsgs_9002"/>
          <p:cNvPicPr>
            <a:picLocks noChangeAspect="1" noChangeArrowheads="1" noCrop="1"/>
          </p:cNvPicPr>
          <p:nvPr/>
        </p:nvPicPr>
        <p:blipFill>
          <a:blip r:embed="rId2"/>
          <a:srcRect/>
          <a:stretch>
            <a:fillRect/>
          </a:stretch>
        </p:blipFill>
        <p:spPr bwMode="auto">
          <a:xfrm>
            <a:off x="0" y="0"/>
            <a:ext cx="901700" cy="1828800"/>
          </a:xfrm>
          <a:prstGeom prst="rect">
            <a:avLst/>
          </a:prstGeom>
          <a:noFill/>
        </p:spPr>
      </p:pic>
      <p:pic>
        <p:nvPicPr>
          <p:cNvPr id="65543" name="Picture 7" descr="xsgs_9002"/>
          <p:cNvPicPr>
            <a:picLocks noChangeAspect="1" noChangeArrowheads="1" noCrop="1"/>
          </p:cNvPicPr>
          <p:nvPr/>
        </p:nvPicPr>
        <p:blipFill>
          <a:blip r:embed="rId2"/>
          <a:srcRect/>
          <a:stretch>
            <a:fillRect/>
          </a:stretch>
        </p:blipFill>
        <p:spPr bwMode="auto">
          <a:xfrm>
            <a:off x="8242300" y="0"/>
            <a:ext cx="901700" cy="1828800"/>
          </a:xfrm>
          <a:prstGeom prst="rect">
            <a:avLst/>
          </a:prstGeom>
          <a:noFill/>
        </p:spPr>
      </p:pic>
      <p:pic>
        <p:nvPicPr>
          <p:cNvPr id="65544" name="Picture 8" descr="roses_swaying_back_an_a_hb"/>
          <p:cNvPicPr>
            <a:picLocks noChangeAspect="1" noChangeArrowheads="1" noCrop="1"/>
          </p:cNvPicPr>
          <p:nvPr/>
        </p:nvPicPr>
        <p:blipFill>
          <a:blip r:embed="rId3"/>
          <a:srcRect/>
          <a:stretch>
            <a:fillRect/>
          </a:stretch>
        </p:blipFill>
        <p:spPr bwMode="auto">
          <a:xfrm>
            <a:off x="0" y="5791200"/>
            <a:ext cx="1447800" cy="1066800"/>
          </a:xfrm>
          <a:prstGeom prst="rect">
            <a:avLst/>
          </a:prstGeom>
          <a:noFill/>
        </p:spPr>
      </p:pic>
      <p:pic>
        <p:nvPicPr>
          <p:cNvPr id="65545" name="Picture 9" descr="roses_swaying_back_an_a_hb"/>
          <p:cNvPicPr>
            <a:picLocks noChangeAspect="1" noChangeArrowheads="1" noCrop="1"/>
          </p:cNvPicPr>
          <p:nvPr/>
        </p:nvPicPr>
        <p:blipFill>
          <a:blip r:embed="rId3"/>
          <a:srcRect/>
          <a:stretch>
            <a:fillRect/>
          </a:stretch>
        </p:blipFill>
        <p:spPr bwMode="auto">
          <a:xfrm>
            <a:off x="7696200" y="5791200"/>
            <a:ext cx="1447800" cy="10668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endParaRPr lang="en-US"/>
          </a:p>
        </p:txBody>
      </p:sp>
      <p:sp>
        <p:nvSpPr>
          <p:cNvPr id="67587" name="Rectangle 3"/>
          <p:cNvSpPr>
            <a:spLocks noGrp="1" noChangeArrowheads="1"/>
          </p:cNvSpPr>
          <p:nvPr>
            <p:ph type="body" idx="1"/>
          </p:nvPr>
        </p:nvSpPr>
        <p:spPr/>
        <p:txBody>
          <a:bodyPr/>
          <a:lstStyle/>
          <a:p>
            <a:endParaRPr lang="en-US"/>
          </a:p>
        </p:txBody>
      </p:sp>
      <p:sp>
        <p:nvSpPr>
          <p:cNvPr id="67588" name="Rectangle 4"/>
          <p:cNvSpPr>
            <a:spLocks noChangeArrowheads="1"/>
          </p:cNvSpPr>
          <p:nvPr/>
        </p:nvSpPr>
        <p:spPr bwMode="auto">
          <a:xfrm>
            <a:off x="0" y="0"/>
            <a:ext cx="9144000" cy="6858000"/>
          </a:xfrm>
          <a:prstGeom prst="rect">
            <a:avLst/>
          </a:prstGeom>
          <a:gradFill rotWithShape="1">
            <a:gsLst>
              <a:gs pos="0">
                <a:srgbClr val="0066FF"/>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67589" name="Text Box 5"/>
          <p:cNvSpPr txBox="1">
            <a:spLocks noChangeArrowheads="1"/>
          </p:cNvSpPr>
          <p:nvPr/>
        </p:nvSpPr>
        <p:spPr bwMode="auto">
          <a:xfrm>
            <a:off x="1219200" y="0"/>
            <a:ext cx="7315200" cy="8089900"/>
          </a:xfrm>
          <a:prstGeom prst="rect">
            <a:avLst/>
          </a:prstGeom>
          <a:noFill/>
          <a:ln w="9525">
            <a:noFill/>
            <a:miter lim="800000"/>
            <a:headEnd/>
            <a:tailEnd/>
          </a:ln>
          <a:effectLst/>
        </p:spPr>
        <p:txBody>
          <a:bodyPr>
            <a:spAutoFit/>
          </a:bodyPr>
          <a:lstStyle/>
          <a:p>
            <a:pPr>
              <a:spcBef>
                <a:spcPct val="50000"/>
              </a:spcBef>
            </a:pPr>
            <a:r>
              <a:rPr lang="en-US"/>
              <a:t>                 </a:t>
            </a:r>
          </a:p>
          <a:p>
            <a:pPr>
              <a:spcBef>
                <a:spcPct val="50000"/>
              </a:spcBef>
            </a:pPr>
            <a:r>
              <a:rPr lang="en-US"/>
              <a:t> </a:t>
            </a:r>
            <a:r>
              <a:rPr lang="en-US" sz="2400" b="1">
                <a:solidFill>
                  <a:srgbClr val="FF00FF"/>
                </a:solidFill>
              </a:rPr>
              <a:t>Cô tóm lại: Ngày tết Nguyên đán hay còn gọilà tết âm lịch</a:t>
            </a:r>
          </a:p>
          <a:p>
            <a:pPr>
              <a:spcBef>
                <a:spcPct val="50000"/>
              </a:spcBef>
            </a:pPr>
            <a:r>
              <a:rPr lang="en-US" sz="2400" b="1">
                <a:solidFill>
                  <a:srgbClr val="FF00FF"/>
                </a:solidFill>
              </a:rPr>
              <a:t> Ngày tết Nguyên đán còn gọi là tết cổ truyền của dân tộc việt nam, diễn ra vào mùa xuân, </a:t>
            </a:r>
          </a:p>
          <a:p>
            <a:pPr>
              <a:spcBef>
                <a:spcPct val="50000"/>
              </a:spcBef>
            </a:pPr>
            <a:r>
              <a:rPr lang="en-US" sz="2400" b="1">
                <a:solidFill>
                  <a:srgbClr val="FF00FF"/>
                </a:solidFill>
              </a:rPr>
              <a:t> Ngày tết Nguyên đán có những loại hoa, cây cảnh, ón ăn và các oạt động rêng</a:t>
            </a:r>
          </a:p>
          <a:p>
            <a:pPr>
              <a:spcBef>
                <a:spcPct val="50000"/>
              </a:spcBef>
            </a:pPr>
            <a:r>
              <a:rPr lang="en-US" sz="2400" b="1">
                <a:solidFill>
                  <a:srgbClr val="FF00FF"/>
                </a:solidFill>
              </a:rPr>
              <a:t> * Trò chơi: Bày mâm ngũ quả</a:t>
            </a:r>
          </a:p>
          <a:p>
            <a:pPr>
              <a:spcBef>
                <a:spcPct val="50000"/>
              </a:spcBef>
            </a:pPr>
            <a:r>
              <a:rPr lang="en-US" sz="2400" b="1">
                <a:solidFill>
                  <a:srgbClr val="FF00FF"/>
                </a:solidFill>
              </a:rPr>
              <a:t> - Cách chơi: Cho 3 đội lên thi nhau nghe xong bản nhạc đội nào xong và đầy đủ 5 loaị quả thì đội đó thắng</a:t>
            </a:r>
          </a:p>
          <a:p>
            <a:pPr>
              <a:spcBef>
                <a:spcPct val="50000"/>
              </a:spcBef>
            </a:pPr>
            <a:endParaRPr lang="en-US" sz="2400" b="1">
              <a:solidFill>
                <a:srgbClr val="FF00FF"/>
              </a:solidFill>
            </a:endParaRPr>
          </a:p>
          <a:p>
            <a:pPr>
              <a:spcBef>
                <a:spcPct val="50000"/>
              </a:spcBef>
            </a:pPr>
            <a:endParaRPr lang="en-US" sz="2400" b="1">
              <a:solidFill>
                <a:schemeClr val="accent2"/>
              </a:solidFill>
            </a:endParaRPr>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p:txBody>
      </p:sp>
      <p:pic>
        <p:nvPicPr>
          <p:cNvPr id="67590" name="Picture 6" descr="xsgs_9002"/>
          <p:cNvPicPr>
            <a:picLocks noChangeAspect="1" noChangeArrowheads="1" noCrop="1"/>
          </p:cNvPicPr>
          <p:nvPr/>
        </p:nvPicPr>
        <p:blipFill>
          <a:blip r:embed="rId2"/>
          <a:srcRect/>
          <a:stretch>
            <a:fillRect/>
          </a:stretch>
        </p:blipFill>
        <p:spPr bwMode="auto">
          <a:xfrm>
            <a:off x="0" y="0"/>
            <a:ext cx="901700" cy="1828800"/>
          </a:xfrm>
          <a:prstGeom prst="rect">
            <a:avLst/>
          </a:prstGeom>
          <a:noFill/>
        </p:spPr>
      </p:pic>
      <p:pic>
        <p:nvPicPr>
          <p:cNvPr id="67591" name="Picture 7" descr="xsgs_9002"/>
          <p:cNvPicPr>
            <a:picLocks noChangeAspect="1" noChangeArrowheads="1" noCrop="1"/>
          </p:cNvPicPr>
          <p:nvPr/>
        </p:nvPicPr>
        <p:blipFill>
          <a:blip r:embed="rId2"/>
          <a:srcRect/>
          <a:stretch>
            <a:fillRect/>
          </a:stretch>
        </p:blipFill>
        <p:spPr bwMode="auto">
          <a:xfrm>
            <a:off x="8242300" y="0"/>
            <a:ext cx="901700" cy="1828800"/>
          </a:xfrm>
          <a:prstGeom prst="rect">
            <a:avLst/>
          </a:prstGeom>
          <a:noFill/>
        </p:spPr>
      </p:pic>
      <p:pic>
        <p:nvPicPr>
          <p:cNvPr id="67592" name="Picture 8" descr="roses_swaying_back_an_a_hb"/>
          <p:cNvPicPr>
            <a:picLocks noChangeAspect="1" noChangeArrowheads="1" noCrop="1"/>
          </p:cNvPicPr>
          <p:nvPr/>
        </p:nvPicPr>
        <p:blipFill>
          <a:blip r:embed="rId3"/>
          <a:srcRect/>
          <a:stretch>
            <a:fillRect/>
          </a:stretch>
        </p:blipFill>
        <p:spPr bwMode="auto">
          <a:xfrm>
            <a:off x="0" y="5791200"/>
            <a:ext cx="1447800" cy="1066800"/>
          </a:xfrm>
          <a:prstGeom prst="rect">
            <a:avLst/>
          </a:prstGeom>
          <a:noFill/>
        </p:spPr>
      </p:pic>
      <p:pic>
        <p:nvPicPr>
          <p:cNvPr id="67593" name="Picture 9" descr="roses_swaying_back_an_a_hb"/>
          <p:cNvPicPr>
            <a:picLocks noChangeAspect="1" noChangeArrowheads="1" noCrop="1"/>
          </p:cNvPicPr>
          <p:nvPr/>
        </p:nvPicPr>
        <p:blipFill>
          <a:blip r:embed="rId3"/>
          <a:srcRect/>
          <a:stretch>
            <a:fillRect/>
          </a:stretch>
        </p:blipFill>
        <p:spPr bwMode="auto">
          <a:xfrm>
            <a:off x="7696200" y="5791200"/>
            <a:ext cx="1447800" cy="10668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1999" name="Picture 15" descr="roses_swaying_back_an_a_hb"/>
          <p:cNvPicPr>
            <a:picLocks noChangeAspect="1" noChangeArrowheads="1" noCrop="1"/>
          </p:cNvPicPr>
          <p:nvPr/>
        </p:nvPicPr>
        <p:blipFill>
          <a:blip r:embed="rId3"/>
          <a:srcRect/>
          <a:stretch>
            <a:fillRect/>
          </a:stretch>
        </p:blipFill>
        <p:spPr bwMode="auto">
          <a:xfrm>
            <a:off x="4953000" y="5029200"/>
            <a:ext cx="3200400" cy="1676400"/>
          </a:xfrm>
          <a:prstGeom prst="rect">
            <a:avLst/>
          </a:prstGeom>
          <a:noFill/>
        </p:spPr>
      </p:pic>
      <p:pic>
        <p:nvPicPr>
          <p:cNvPr id="42001" name="Picture 17" descr="xsgs_9002"/>
          <p:cNvPicPr>
            <a:picLocks noChangeAspect="1" noChangeArrowheads="1" noCrop="1"/>
          </p:cNvPicPr>
          <p:nvPr/>
        </p:nvPicPr>
        <p:blipFill>
          <a:blip r:embed="rId4"/>
          <a:srcRect/>
          <a:stretch>
            <a:fillRect/>
          </a:stretch>
        </p:blipFill>
        <p:spPr bwMode="auto">
          <a:xfrm>
            <a:off x="533400" y="304800"/>
            <a:ext cx="901700" cy="2438400"/>
          </a:xfrm>
          <a:prstGeom prst="rect">
            <a:avLst/>
          </a:prstGeom>
          <a:noFill/>
        </p:spPr>
      </p:pic>
      <p:sp>
        <p:nvSpPr>
          <p:cNvPr id="42003" name="WordArt 19"/>
          <p:cNvSpPr>
            <a:spLocks noChangeArrowheads="1" noChangeShapeType="1" noTextEdit="1"/>
          </p:cNvSpPr>
          <p:nvPr/>
        </p:nvSpPr>
        <p:spPr bwMode="auto">
          <a:xfrm>
            <a:off x="1628775" y="2057400"/>
            <a:ext cx="5886450" cy="1636713"/>
          </a:xfrm>
          <a:prstGeom prst="rect">
            <a:avLst/>
          </a:prstGeom>
        </p:spPr>
        <p:txBody>
          <a:bodyPr wrap="none" fromWordArt="1">
            <a:prstTxWarp prst="textPlain">
              <a:avLst>
                <a:gd name="adj" fmla="val 50000"/>
              </a:avLst>
            </a:prstTxWarp>
          </a:bodyPr>
          <a:lstStyle/>
          <a:p>
            <a:pPr algn="ctr"/>
            <a:r>
              <a:rPr lang="vi-VN" sz="3600" kern="10">
                <a:ln w="12700">
                  <a:solidFill>
                    <a:srgbClr val="EAEAEA"/>
                  </a:solidFill>
                  <a:round/>
                  <a:headEnd/>
                  <a:tailEnd/>
                </a:ln>
                <a:gradFill rotWithShape="0">
                  <a:gsLst>
                    <a:gs pos="0">
                      <a:srgbClr val="0000FF"/>
                    </a:gs>
                    <a:gs pos="100000">
                      <a:srgbClr val="FF0000"/>
                    </a:gs>
                  </a:gsLst>
                  <a:lin ang="0" scaled="1"/>
                </a:gradFill>
                <a:effectLst>
                  <a:outerShdw dist="35921" dir="2700000" sy="50000" kx="2115830" algn="bl" rotWithShape="0">
                    <a:srgbClr val="C0C0C0">
                      <a:alpha val="80000"/>
                    </a:srgbClr>
                  </a:outerShdw>
                </a:effectLst>
                <a:latin typeface="Times New Roman"/>
                <a:cs typeface="Times New Roman"/>
              </a:rPr>
              <a:t>XIN CHÂN THÀNH CẢM ƠN</a:t>
            </a:r>
            <a:endParaRPr lang="en-US" sz="3600" kern="10">
              <a:ln w="12700">
                <a:solidFill>
                  <a:srgbClr val="EAEAEA"/>
                </a:solidFill>
                <a:round/>
                <a:headEnd/>
                <a:tailEnd/>
              </a:ln>
              <a:gradFill rotWithShape="0">
                <a:gsLst>
                  <a:gs pos="0">
                    <a:srgbClr val="0000FF"/>
                  </a:gs>
                  <a:gs pos="100000">
                    <a:srgbClr val="FF0000"/>
                  </a:gs>
                </a:gsLst>
                <a:lin ang="0" scaled="1"/>
              </a:gradFill>
              <a:effectLst>
                <a:outerShdw dist="35921" dir="2700000" sy="50000" kx="2115830" algn="bl" rotWithShape="0">
                  <a:srgbClr val="C0C0C0">
                    <a:alpha val="80000"/>
                  </a:srgbClr>
                </a:outerShdw>
              </a:effectLst>
              <a:latin typeface="Times New Roman"/>
              <a:cs typeface="Times New Roman"/>
            </a:endParaRPr>
          </a:p>
        </p:txBody>
      </p:sp>
      <p:pic>
        <p:nvPicPr>
          <p:cNvPr id="42004" name="Picture 20" descr="roses_swaying_back_an_a_hb"/>
          <p:cNvPicPr>
            <a:picLocks noChangeAspect="1" noChangeArrowheads="1" noCrop="1"/>
          </p:cNvPicPr>
          <p:nvPr/>
        </p:nvPicPr>
        <p:blipFill>
          <a:blip r:embed="rId3"/>
          <a:srcRect/>
          <a:stretch>
            <a:fillRect/>
          </a:stretch>
        </p:blipFill>
        <p:spPr bwMode="auto">
          <a:xfrm>
            <a:off x="609600" y="5181600"/>
            <a:ext cx="3200400" cy="1676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42003"/>
                                        </p:tgtEl>
                                        <p:attrNameLst>
                                          <p:attrName>style.visibility</p:attrName>
                                        </p:attrNameLst>
                                      </p:cBhvr>
                                      <p:to>
                                        <p:strVal val="visible"/>
                                      </p:to>
                                    </p:set>
                                    <p:animEffect transition="in" filter="wheel(4)">
                                      <p:cBhvr>
                                        <p:cTn id="7" dur="2000"/>
                                        <p:tgtEl>
                                          <p:spTgt spid="42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0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z="10600" b="1">
                <a:solidFill>
                  <a:srgbClr val="FF0000"/>
                </a:solidFill>
                <a:latin typeface=".VnAvant" pitchFamily="34" charset="0"/>
              </a:rPr>
              <a:t>Hoa mai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ox(in)">
                                      <p:cBhvr>
                                        <p:cTn id="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81000" y="5257800"/>
            <a:ext cx="8077200" cy="1066800"/>
          </a:xfrm>
        </p:spPr>
        <p:txBody>
          <a:bodyPr/>
          <a:lstStyle/>
          <a:p>
            <a:r>
              <a:rPr lang="en-US" sz="12900" b="1">
                <a:solidFill>
                  <a:srgbClr val="FF0000"/>
                </a:solidFill>
                <a:latin typeface=".VnAvant" pitchFamily="34" charset="0"/>
              </a:rPr>
              <a:t>C©y qu</a:t>
            </a:r>
            <a:r>
              <a:rPr lang="en-US" sz="14200" b="1">
                <a:solidFill>
                  <a:srgbClr val="FF0000"/>
                </a:solidFill>
              </a:rPr>
              <a:t>ật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arn(inHorizontal)">
                                      <p:cBhvr>
                                        <p:cTn id="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sz="7200" b="1">
                <a:solidFill>
                  <a:srgbClr val="FF0000"/>
                </a:solidFill>
                <a:latin typeface=".VnAvant" pitchFamily="34" charset="0"/>
              </a:rPr>
              <a:t>Hoa lay¬n</a:t>
            </a:r>
          </a:p>
        </p:txBody>
      </p:sp>
      <p:pic>
        <p:nvPicPr>
          <p:cNvPr id="69635" name="Picture 3" descr="1143_820192411"/>
          <p:cNvPicPr>
            <a:picLocks noChangeAspect="1" noChangeArrowheads="1"/>
          </p:cNvPicPr>
          <p:nvPr/>
        </p:nvPicPr>
        <p:blipFill>
          <a:blip r:embed="rId2"/>
          <a:srcRect/>
          <a:stretch>
            <a:fillRect/>
          </a:stretch>
        </p:blipFill>
        <p:spPr bwMode="auto">
          <a:xfrm>
            <a:off x="3124200" y="1905000"/>
            <a:ext cx="3143250" cy="2357438"/>
          </a:xfrm>
          <a:prstGeom prst="rect">
            <a:avLst/>
          </a:prstGeom>
          <a:noFill/>
        </p:spPr>
      </p:pic>
      <p:pic>
        <p:nvPicPr>
          <p:cNvPr id="69636" name="Picture 4" descr="1391_187731613"/>
          <p:cNvPicPr>
            <a:picLocks noChangeAspect="1" noChangeArrowheads="1"/>
          </p:cNvPicPr>
          <p:nvPr/>
        </p:nvPicPr>
        <p:blipFill>
          <a:blip r:embed="rId3"/>
          <a:srcRect/>
          <a:stretch>
            <a:fillRect/>
          </a:stretch>
        </p:blipFill>
        <p:spPr bwMode="auto">
          <a:xfrm>
            <a:off x="381000" y="2286000"/>
            <a:ext cx="2438400" cy="3476625"/>
          </a:xfrm>
          <a:prstGeom prst="rect">
            <a:avLst/>
          </a:prstGeom>
          <a:noFill/>
        </p:spPr>
      </p:pic>
      <p:pic>
        <p:nvPicPr>
          <p:cNvPr id="69637" name="Picture 5" descr="1480_836287597"/>
          <p:cNvPicPr>
            <a:picLocks noChangeAspect="1" noChangeArrowheads="1"/>
          </p:cNvPicPr>
          <p:nvPr/>
        </p:nvPicPr>
        <p:blipFill>
          <a:blip r:embed="rId4"/>
          <a:srcRect/>
          <a:stretch>
            <a:fillRect/>
          </a:stretch>
        </p:blipFill>
        <p:spPr bwMode="auto">
          <a:xfrm>
            <a:off x="6392863" y="2133600"/>
            <a:ext cx="2598737" cy="3657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9634"/>
                                        </p:tgtEl>
                                        <p:attrNameLst>
                                          <p:attrName>style.visibility</p:attrName>
                                        </p:attrNameLst>
                                      </p:cBhvr>
                                      <p:to>
                                        <p:strVal val="visible"/>
                                      </p:to>
                                    </p:set>
                                    <p:anim calcmode="lin" valueType="num">
                                      <p:cBhvr additive="base">
                                        <p:cTn id="7" dur="500" fill="hold"/>
                                        <p:tgtEl>
                                          <p:spTgt spid="69634"/>
                                        </p:tgtEl>
                                        <p:attrNameLst>
                                          <p:attrName>ppt_x</p:attrName>
                                        </p:attrNameLst>
                                      </p:cBhvr>
                                      <p:tavLst>
                                        <p:tav tm="0">
                                          <p:val>
                                            <p:strVal val="#ppt_x"/>
                                          </p:val>
                                        </p:tav>
                                        <p:tav tm="100000">
                                          <p:val>
                                            <p:strVal val="#ppt_x"/>
                                          </p:val>
                                        </p:tav>
                                      </p:tavLst>
                                    </p:anim>
                                    <p:anim calcmode="lin" valueType="num">
                                      <p:cBhvr additive="base">
                                        <p:cTn id="8" dur="500" fill="hold"/>
                                        <p:tgtEl>
                                          <p:spTgt spid="6963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 presetClass="entr" presetSubtype="16" fill="hold" nodeType="afterEffect">
                                  <p:stCondLst>
                                    <p:cond delay="0"/>
                                  </p:stCondLst>
                                  <p:childTnLst>
                                    <p:set>
                                      <p:cBhvr>
                                        <p:cTn id="11" dur="1" fill="hold">
                                          <p:stCondLst>
                                            <p:cond delay="0"/>
                                          </p:stCondLst>
                                        </p:cTn>
                                        <p:tgtEl>
                                          <p:spTgt spid="69636"/>
                                        </p:tgtEl>
                                        <p:attrNameLst>
                                          <p:attrName>style.visibility</p:attrName>
                                        </p:attrNameLst>
                                      </p:cBhvr>
                                      <p:to>
                                        <p:strVal val="visible"/>
                                      </p:to>
                                    </p:set>
                                    <p:animEffect transition="in" filter="box(in)">
                                      <p:cBhvr>
                                        <p:cTn id="12" dur="500"/>
                                        <p:tgtEl>
                                          <p:spTgt spid="69636"/>
                                        </p:tgtEl>
                                      </p:cBhvr>
                                    </p:animEffect>
                                  </p:childTnLst>
                                </p:cTn>
                              </p:par>
                            </p:childTnLst>
                          </p:cTn>
                        </p:par>
                        <p:par>
                          <p:cTn id="13" fill="hold">
                            <p:stCondLst>
                              <p:cond delay="1000"/>
                            </p:stCondLst>
                            <p:childTnLst>
                              <p:par>
                                <p:cTn id="14" presetID="3" presetClass="entr" presetSubtype="10" fill="hold" nodeType="afterEffect">
                                  <p:stCondLst>
                                    <p:cond delay="0"/>
                                  </p:stCondLst>
                                  <p:childTnLst>
                                    <p:set>
                                      <p:cBhvr>
                                        <p:cTn id="15" dur="1" fill="hold">
                                          <p:stCondLst>
                                            <p:cond delay="0"/>
                                          </p:stCondLst>
                                        </p:cTn>
                                        <p:tgtEl>
                                          <p:spTgt spid="69635"/>
                                        </p:tgtEl>
                                        <p:attrNameLst>
                                          <p:attrName>style.visibility</p:attrName>
                                        </p:attrNameLst>
                                      </p:cBhvr>
                                      <p:to>
                                        <p:strVal val="visible"/>
                                      </p:to>
                                    </p:set>
                                    <p:animEffect transition="in" filter="blinds(horizontal)">
                                      <p:cBhvr>
                                        <p:cTn id="16" dur="500"/>
                                        <p:tgtEl>
                                          <p:spTgt spid="69635"/>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69637"/>
                                        </p:tgtEl>
                                        <p:attrNameLst>
                                          <p:attrName>style.visibility</p:attrName>
                                        </p:attrNameLst>
                                      </p:cBhvr>
                                      <p:to>
                                        <p:strVal val="visible"/>
                                      </p:to>
                                    </p:set>
                                    <p:animEffect transition="in" filter="fade">
                                      <p:cBhvr>
                                        <p:cTn id="20" dur="2000"/>
                                        <p:tgtEl>
                                          <p:spTgt spid="69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7" name="Picture 9" descr="cho hoa te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3258" name="WordArt 10"/>
          <p:cNvSpPr>
            <a:spLocks noChangeArrowheads="1" noChangeShapeType="1" noTextEdit="1"/>
          </p:cNvSpPr>
          <p:nvPr/>
        </p:nvSpPr>
        <p:spPr bwMode="auto">
          <a:xfrm>
            <a:off x="2133600" y="685800"/>
            <a:ext cx="4267200" cy="1371600"/>
          </a:xfrm>
          <a:prstGeom prst="rect">
            <a:avLst/>
          </a:prstGeom>
        </p:spPr>
        <p:txBody>
          <a:bodyPr wrap="none" fromWordArt="1">
            <a:prstTxWarp prst="textCurveUp">
              <a:avLst>
                <a:gd name="adj" fmla="val 45977"/>
              </a:avLst>
            </a:prstTxWarp>
          </a:bodyPr>
          <a:lstStyle/>
          <a:p>
            <a:pPr algn="ctr"/>
            <a:r>
              <a:rPr lang="en-US" sz="2800" b="1" kern="10">
                <a:ln w="12700">
                  <a:solidFill>
                    <a:srgbClr val="EAEAEA"/>
                  </a:solidFill>
                  <a:round/>
                  <a:headEnd/>
                  <a:tailEnd/>
                </a:ln>
                <a:gradFill rotWithShape="0">
                  <a:gsLst>
                    <a:gs pos="0">
                      <a:srgbClr val="0000FF"/>
                    </a:gs>
                    <a:gs pos="100000">
                      <a:srgbClr val="9400ED"/>
                    </a:gs>
                  </a:gsLst>
                  <a:path path="rect">
                    <a:fillToRect l="50000" t="50000" r="50000" b="50000"/>
                  </a:path>
                </a:gradFill>
                <a:effectLst>
                  <a:outerShdw dist="35921" dir="2700000" sy="50000" kx="2115830" algn="bl" rotWithShape="0">
                    <a:srgbClr val="C0C0C0">
                      <a:alpha val="80000"/>
                    </a:srgbClr>
                  </a:outerShdw>
                </a:effectLst>
                <a:latin typeface="Arial"/>
                <a:cs typeface="Arial"/>
              </a:rPr>
              <a:t>Chợ Hoa Tết</a:t>
            </a:r>
          </a:p>
        </p:txBody>
      </p:sp>
      <p:pic>
        <p:nvPicPr>
          <p:cNvPr id="53259" name="Picture 11" descr="sqrndlredmed_w">
            <a:hlinkClick r:id="" action="ppaction://hlinkshowjump?jump=nextslide"/>
          </p:cNvPr>
          <p:cNvPicPr>
            <a:picLocks noChangeAspect="1" noChangeArrowheads="1" noCrop="1"/>
          </p:cNvPicPr>
          <p:nvPr/>
        </p:nvPicPr>
        <p:blipFill>
          <a:blip r:embed="rId3"/>
          <a:srcRect/>
          <a:stretch>
            <a:fillRect/>
          </a:stretch>
        </p:blipFill>
        <p:spPr bwMode="auto">
          <a:xfrm>
            <a:off x="8305800" y="6326188"/>
            <a:ext cx="838200" cy="5318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53257"/>
                                        </p:tgtEl>
                                        <p:attrNameLst>
                                          <p:attrName>style.visibility</p:attrName>
                                        </p:attrNameLst>
                                      </p:cBhvr>
                                      <p:to>
                                        <p:strVal val="visible"/>
                                      </p:to>
                                    </p:set>
                                    <p:animEffect transition="in" filter="wheel(4)">
                                      <p:cBhvr>
                                        <p:cTn id="7" dur="2000"/>
                                        <p:tgtEl>
                                          <p:spTgt spid="53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457200" y="5715000"/>
            <a:ext cx="8229600" cy="1143000"/>
          </a:xfrm>
          <a:noFill/>
          <a:ln/>
        </p:spPr>
        <p:txBody>
          <a:bodyPr/>
          <a:lstStyle/>
          <a:p>
            <a:r>
              <a:rPr lang="en-US" sz="7200" b="1">
                <a:solidFill>
                  <a:srgbClr val="FF0000"/>
                </a:solidFill>
                <a:latin typeface=".VnAvant" pitchFamily="34" charset="0"/>
              </a:rPr>
              <a:t>Gãi b¸nh ch­ng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z="5400" b="1">
                <a:solidFill>
                  <a:srgbClr val="FFFF00"/>
                </a:solidFill>
                <a:latin typeface=".VnAvant" pitchFamily="34" charset="0"/>
              </a:rPr>
              <a:t>B¸nh ch­ng vµ b¸nh tÐt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533400"/>
            <a:ext cx="8229600" cy="1143000"/>
          </a:xfrm>
        </p:spPr>
        <p:txBody>
          <a:bodyPr/>
          <a:lstStyle/>
          <a:p>
            <a:r>
              <a:rPr lang="en-US" b="1">
                <a:solidFill>
                  <a:srgbClr val="0000FF"/>
                </a:solidFill>
              </a:rPr>
              <a:t>Ông đồ viết câu đối</a:t>
            </a:r>
          </a:p>
        </p:txBody>
      </p:sp>
      <p:pic>
        <p:nvPicPr>
          <p:cNvPr id="26627" name="Picture 3" descr="ongdo"/>
          <p:cNvPicPr>
            <a:picLocks noChangeAspect="1" noChangeArrowheads="1"/>
          </p:cNvPicPr>
          <p:nvPr/>
        </p:nvPicPr>
        <p:blipFill>
          <a:blip r:embed="rId3"/>
          <a:srcRect/>
          <a:stretch>
            <a:fillRect/>
          </a:stretch>
        </p:blipFill>
        <p:spPr bwMode="auto">
          <a:xfrm>
            <a:off x="2590800" y="1600200"/>
            <a:ext cx="4110038" cy="428148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546</TotalTime>
  <Words>484</Words>
  <Application>Microsoft Office PowerPoint</Application>
  <PresentationFormat>On-screen Show (4:3)</PresentationFormat>
  <Paragraphs>80</Paragraphs>
  <Slides>24</Slides>
  <Notes>0</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.VnAvant</vt:lpstr>
      <vt:lpstr>Default Design</vt:lpstr>
      <vt:lpstr>Slide 1</vt:lpstr>
      <vt:lpstr>Slide 2</vt:lpstr>
      <vt:lpstr>Hoa mai</vt:lpstr>
      <vt:lpstr>C©y quật</vt:lpstr>
      <vt:lpstr>Hoa lay¬n</vt:lpstr>
      <vt:lpstr>Slide 6</vt:lpstr>
      <vt:lpstr>Gãi b¸nh ch­ng</vt:lpstr>
      <vt:lpstr>B¸nh ch­ng vµ b¸nh tÐt</vt:lpstr>
      <vt:lpstr>Ông đồ viết câu đối</vt:lpstr>
      <vt:lpstr>Møt tÕt</vt:lpstr>
      <vt:lpstr>Mâm ngũ quả</vt:lpstr>
      <vt:lpstr>Mâm ngũ quả</vt:lpstr>
      <vt:lpstr>Slide 13</vt:lpstr>
      <vt:lpstr>M©m cç ngµy tÕt…</vt:lpstr>
      <vt:lpstr>Món ăn ngày tết</vt:lpstr>
      <vt:lpstr>Slide 16</vt:lpstr>
      <vt:lpstr>Slide 17</vt:lpstr>
      <vt:lpstr>Slide 18</vt:lpstr>
      <vt:lpstr>Slide 19</vt:lpstr>
      <vt:lpstr>Slide 20</vt:lpstr>
      <vt:lpstr>Slide 21</vt:lpstr>
      <vt:lpstr>Slide 22</vt:lpstr>
      <vt:lpstr>Slide 23</vt:lpstr>
      <vt:lpstr>Slide 24</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Ngô Thị Thúy Kiều</dc:creator>
  <cp:lastModifiedBy>Administrator</cp:lastModifiedBy>
  <cp:revision>61</cp:revision>
  <dcterms:created xsi:type="dcterms:W3CDTF">2009-02-22T03:02:49Z</dcterms:created>
  <dcterms:modified xsi:type="dcterms:W3CDTF">2020-05-13T08:13:35Z</dcterms:modified>
</cp:coreProperties>
</file>